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slides/slide80.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84.xml" ContentType="application/vnd.openxmlformats-officedocument.presentationml.slide+xml"/>
  <Override PartName="/ppt/slides/slide46.xml" ContentType="application/vnd.openxmlformats-officedocument.presentationml.slide+xml"/>
  <Override PartName="/ppt/slideLayouts/slideLayout14.xml" ContentType="application/vnd.openxmlformats-officedocument.presentationml.slideLayout+xml"/>
  <Override PartName="/ppt/slides/slide70.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72.xml" ContentType="application/vnd.openxmlformats-officedocument.presentationml.slide+xml"/>
  <Override PartName="/ppt/slides/slide20.xml" ContentType="application/vnd.openxmlformats-officedocument.presentationml.slide+xml"/>
  <Override PartName="/ppt/slideLayouts/slideLayout18.xml" ContentType="application/vnd.openxmlformats-officedocument.presentationml.slideLayout+xml"/>
  <Override PartName="/ppt/presProps.xml" ContentType="application/vnd.openxmlformats-officedocument.presentationml.presProps+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81.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Default Extension="jpeg" ContentType="image/jpeg"/>
  <Override PartName="/ppt/slides/slide8.xml" ContentType="application/vnd.openxmlformats-officedocument.presentationml.slide+xml"/>
  <Override PartName="/ppt/slideLayouts/slideLayout6.xml" ContentType="application/vnd.openxmlformats-officedocument.presentationml.slideLayout+xml"/>
  <Override PartName="/ppt/slides/slide12.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85.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slideLayouts/slideLayout15.xml" ContentType="application/vnd.openxmlformats-officedocument.presentationml.slideLayout+xml"/>
  <Override PartName="/ppt/slides/slide71.xml" ContentType="application/vnd.openxmlformats-officedocument.presentationml.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slideLayouts/slideLayout19.xml" ContentType="application/vnd.openxmlformats-officedocument.presentationml.slideLayout+xml"/>
  <Override PartName="/ppt/slides/slide39.xml" ContentType="application/vnd.openxmlformats-officedocument.presentationml.slide+xml"/>
  <Override PartName="/ppt/slides/slide58.xml" ContentType="application/vnd.openxmlformats-officedocument.presentationml.slide+xml"/>
  <Override PartName="/ppt/slides/slide7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s/slide63.xml" ContentType="application/vnd.openxmlformats-officedocument.presentationml.slide+xml"/>
  <Override PartName="/ppt/slides/slide82.xml" ContentType="application/vnd.openxmlformats-officedocument.presentationml.slide+xml"/>
  <Override PartName="/ppt/slideLayouts/slideLayout12.xml" ContentType="application/vnd.openxmlformats-officedocument.presentationml.slideLayout+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docProps/app.xml" ContentType="application/vnd.openxmlformats-officedocument.extended-properties+xml"/>
  <Override PartName="/ppt/slides/slide32.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s/slide29.xml" ContentType="application/vnd.openxmlformats-officedocument.presentationml.slide+xml"/>
  <Override PartName="/ppt/slides/slide86.xml" ContentType="application/vnd.openxmlformats-officedocument.presentationml.slide+xml"/>
  <Override PartName="/ppt/presentation.xml" ContentType="application/vnd.openxmlformats-officedocument.presentationml.presentation.main+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78.xml" ContentType="application/vnd.openxmlformats-officedocument.presentationml.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s/slide83.xml" ContentType="application/vnd.openxmlformats-officedocument.presentationml.slide+xml"/>
  <Override PartName="/ppt/slideLayouts/slideLayout13.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350" r:id="rId2"/>
    <p:sldId id="256" r:id="rId3"/>
    <p:sldId id="347" r:id="rId4"/>
    <p:sldId id="348" r:id="rId5"/>
    <p:sldId id="349" r:id="rId6"/>
    <p:sldId id="351" r:id="rId7"/>
    <p:sldId id="257" r:id="rId8"/>
    <p:sldId id="261" r:id="rId9"/>
    <p:sldId id="262" r:id="rId10"/>
    <p:sldId id="263" r:id="rId11"/>
    <p:sldId id="264" r:id="rId12"/>
    <p:sldId id="265" r:id="rId13"/>
    <p:sldId id="269" r:id="rId14"/>
    <p:sldId id="284" r:id="rId15"/>
    <p:sldId id="268" r:id="rId16"/>
    <p:sldId id="266" r:id="rId17"/>
    <p:sldId id="270" r:id="rId18"/>
    <p:sldId id="271" r:id="rId19"/>
    <p:sldId id="272" r:id="rId20"/>
    <p:sldId id="273" r:id="rId21"/>
    <p:sldId id="274" r:id="rId22"/>
    <p:sldId id="275" r:id="rId23"/>
    <p:sldId id="286" r:id="rId24"/>
    <p:sldId id="276" r:id="rId25"/>
    <p:sldId id="277" r:id="rId26"/>
    <p:sldId id="278" r:id="rId27"/>
    <p:sldId id="279" r:id="rId28"/>
    <p:sldId id="280" r:id="rId29"/>
    <p:sldId id="281" r:id="rId30"/>
    <p:sldId id="282" r:id="rId31"/>
    <p:sldId id="295" r:id="rId32"/>
    <p:sldId id="287" r:id="rId33"/>
    <p:sldId id="288" r:id="rId34"/>
    <p:sldId id="289" r:id="rId35"/>
    <p:sldId id="290" r:id="rId36"/>
    <p:sldId id="291" r:id="rId37"/>
    <p:sldId id="292" r:id="rId38"/>
    <p:sldId id="296" r:id="rId39"/>
    <p:sldId id="293" r:id="rId40"/>
    <p:sldId id="297" r:id="rId41"/>
    <p:sldId id="298" r:id="rId42"/>
    <p:sldId id="299" r:id="rId43"/>
    <p:sldId id="300" r:id="rId44"/>
    <p:sldId id="301" r:id="rId45"/>
    <p:sldId id="302" r:id="rId46"/>
    <p:sldId id="303" r:id="rId47"/>
    <p:sldId id="304" r:id="rId48"/>
    <p:sldId id="305" r:id="rId49"/>
    <p:sldId id="306" r:id="rId50"/>
    <p:sldId id="308" r:id="rId51"/>
    <p:sldId id="314" r:id="rId52"/>
    <p:sldId id="307" r:id="rId53"/>
    <p:sldId id="310" r:id="rId54"/>
    <p:sldId id="309" r:id="rId55"/>
    <p:sldId id="311" r:id="rId56"/>
    <p:sldId id="316" r:id="rId57"/>
    <p:sldId id="312" r:id="rId58"/>
    <p:sldId id="313" r:id="rId59"/>
    <p:sldId id="328" r:id="rId60"/>
    <p:sldId id="329" r:id="rId61"/>
    <p:sldId id="315" r:id="rId62"/>
    <p:sldId id="342" r:id="rId63"/>
    <p:sldId id="317" r:id="rId64"/>
    <p:sldId id="318" r:id="rId65"/>
    <p:sldId id="319" r:id="rId66"/>
    <p:sldId id="320" r:id="rId67"/>
    <p:sldId id="321" r:id="rId68"/>
    <p:sldId id="322" r:id="rId69"/>
    <p:sldId id="323" r:id="rId70"/>
    <p:sldId id="324" r:id="rId71"/>
    <p:sldId id="325" r:id="rId72"/>
    <p:sldId id="326" r:id="rId73"/>
    <p:sldId id="327" r:id="rId74"/>
    <p:sldId id="330" r:id="rId75"/>
    <p:sldId id="344" r:id="rId76"/>
    <p:sldId id="331" r:id="rId77"/>
    <p:sldId id="332" r:id="rId78"/>
    <p:sldId id="333" r:id="rId79"/>
    <p:sldId id="334" r:id="rId80"/>
    <p:sldId id="335" r:id="rId81"/>
    <p:sldId id="336" r:id="rId82"/>
    <p:sldId id="338" r:id="rId83"/>
    <p:sldId id="341" r:id="rId84"/>
    <p:sldId id="340" r:id="rId85"/>
    <p:sldId id="339" r:id="rId86"/>
    <p:sldId id="352" r:id="rId8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Objects="1">
      <p:cViewPr varScale="1">
        <p:scale>
          <a:sx n="98" d="100"/>
          <a:sy n="98" d="100"/>
        </p:scale>
        <p:origin x="-64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printerSettings" Target="printerSettings/printerSettings1.bin"/><Relationship Id="rId8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57E1F1DC-68DA-E14A-8D26-638AA7FFF266}" type="datetimeFigureOut">
              <a:rPr lang="en-US" smtClean="0"/>
              <a:pPr/>
              <a:t>9/16/10</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2E73A42F-7B7A-9C4F-81E7-0D65CDA05C1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57E1F1DC-68DA-E14A-8D26-638AA7FFF266}" type="datetimeFigureOut">
              <a:rPr lang="en-US" smtClean="0"/>
              <a:pPr/>
              <a:t>9/16/10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3A42F-7B7A-9C4F-81E7-0D65CDA05C19}"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7E1F1DC-68DA-E14A-8D26-638AA7FFF266}" type="datetimeFigureOut">
              <a:rPr lang="en-US" smtClean="0"/>
              <a:pPr/>
              <a:t>9/16/10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3A42F-7B7A-9C4F-81E7-0D65CDA05C19}"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7E1F1DC-68DA-E14A-8D26-638AA7FFF266}" type="datetimeFigureOut">
              <a:rPr lang="en-US" smtClean="0"/>
              <a:pPr/>
              <a:t>9/16/10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73A42F-7B7A-9C4F-81E7-0D65CDA05C1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1F1DC-68DA-E14A-8D26-638AA7FFF266}" type="datetimeFigureOut">
              <a:rPr lang="en-US" smtClean="0"/>
              <a:pPr/>
              <a:t>9/16/10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73A42F-7B7A-9C4F-81E7-0D65CDA05C1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E1F1DC-68DA-E14A-8D26-638AA7FFF266}" type="datetimeFigureOut">
              <a:rPr lang="en-US" smtClean="0"/>
              <a:pPr/>
              <a:t>9/16/10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3A42F-7B7A-9C4F-81E7-0D65CDA05C1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E1F1DC-68DA-E14A-8D26-638AA7FFF266}" type="datetimeFigureOut">
              <a:rPr lang="en-US" smtClean="0"/>
              <a:pPr/>
              <a:t>9/16/10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3A42F-7B7A-9C4F-81E7-0D65CDA05C19}"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E1F1DC-68DA-E14A-8D26-638AA7FFF266}" type="datetimeFigureOut">
              <a:rPr lang="en-US" smtClean="0"/>
              <a:pPr/>
              <a:t>9/16/10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3A42F-7B7A-9C4F-81E7-0D65CDA05C1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E1F1DC-68DA-E14A-8D26-638AA7FFF266}" type="datetimeFigureOut">
              <a:rPr lang="en-US" smtClean="0"/>
              <a:pPr/>
              <a:t>9/16/10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3A42F-7B7A-9C4F-81E7-0D65CDA05C19}" type="slidenum">
              <a:rPr lang="en-US" smtClean="0"/>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E1F1DC-68DA-E14A-8D26-638AA7FFF266}" type="datetimeFigureOut">
              <a:rPr lang="en-US" smtClean="0"/>
              <a:pPr/>
              <a:t>9/16/10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3A42F-7B7A-9C4F-81E7-0D65CDA05C1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7E1F1DC-68DA-E14A-8D26-638AA7FFF266}" type="datetimeFigureOut">
              <a:rPr lang="en-US" smtClean="0"/>
              <a:pPr/>
              <a:t>9/16/10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3A42F-7B7A-9C4F-81E7-0D65CDA05C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7E1F1DC-68DA-E14A-8D26-638AA7FFF266}" type="datetimeFigureOut">
              <a:rPr lang="en-US" smtClean="0"/>
              <a:pPr/>
              <a:t>9/16/10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3A42F-7B7A-9C4F-81E7-0D65CDA05C1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7E1F1DC-68DA-E14A-8D26-638AA7FFF266}" type="datetimeFigureOut">
              <a:rPr lang="en-US" smtClean="0"/>
              <a:pPr/>
              <a:t>9/16/10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3A42F-7B7A-9C4F-81E7-0D65CDA05C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57E1F1DC-68DA-E14A-8D26-638AA7FFF266}" type="datetimeFigureOut">
              <a:rPr lang="en-US" smtClean="0"/>
              <a:pPr/>
              <a:t>9/16/10</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2E73A42F-7B7A-9C4F-81E7-0D65CDA05C1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57E1F1DC-68DA-E14A-8D26-638AA7FFF266}" type="datetimeFigureOut">
              <a:rPr lang="en-US" smtClean="0"/>
              <a:pPr/>
              <a:t>9/16/10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3A42F-7B7A-9C4F-81E7-0D65CDA05C1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E1F1DC-68DA-E14A-8D26-638AA7FFF266}" type="datetimeFigureOut">
              <a:rPr lang="en-US" smtClean="0"/>
              <a:pPr/>
              <a:t>9/16/10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3A42F-7B7A-9C4F-81E7-0D65CDA05C1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E1F1DC-68DA-E14A-8D26-638AA7FFF266}" type="datetimeFigureOut">
              <a:rPr lang="en-US" smtClean="0"/>
              <a:pPr/>
              <a:t>9/16/10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3A42F-7B7A-9C4F-81E7-0D65CDA05C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7E1F1DC-68DA-E14A-8D26-638AA7FFF266}" type="datetimeFigureOut">
              <a:rPr lang="en-US" smtClean="0"/>
              <a:pPr/>
              <a:t>9/16/10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3A42F-7B7A-9C4F-81E7-0D65CDA05C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7E1F1DC-68DA-E14A-8D26-638AA7FFF266}" type="datetimeFigureOut">
              <a:rPr lang="en-US" smtClean="0"/>
              <a:pPr/>
              <a:t>9/16/10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73A42F-7B7A-9C4F-81E7-0D65CDA05C19}"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7E1F1DC-68DA-E14A-8D26-638AA7FFF266}" type="datetimeFigureOut">
              <a:rPr lang="en-US" smtClean="0"/>
              <a:pPr/>
              <a:t>9/16/10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3A42F-7B7A-9C4F-81E7-0D65CDA05C19}"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57E1F1DC-68DA-E14A-8D26-638AA7FFF266}" type="datetimeFigureOut">
              <a:rPr lang="en-US" smtClean="0"/>
              <a:pPr/>
              <a:t>9/16/10</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2E73A42F-7B7A-9C4F-81E7-0D65CDA05C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33693" y="381000"/>
            <a:ext cx="9177693" cy="6172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Ethics as an are of Knowledge?</a:t>
            </a:r>
            <a:endParaRPr lang="en-US" dirty="0"/>
          </a:p>
        </p:txBody>
      </p:sp>
      <p:sp>
        <p:nvSpPr>
          <p:cNvPr id="6" name="Content Placeholder 5"/>
          <p:cNvSpPr>
            <a:spLocks noGrp="1"/>
          </p:cNvSpPr>
          <p:nvPr>
            <p:ph idx="1"/>
          </p:nvPr>
        </p:nvSpPr>
        <p:spPr>
          <a:xfrm>
            <a:off x="914400" y="1735138"/>
            <a:ext cx="7696200" cy="4894262"/>
          </a:xfrm>
        </p:spPr>
        <p:txBody>
          <a:bodyPr>
            <a:normAutofit lnSpcReduction="10000"/>
          </a:bodyPr>
          <a:lstStyle/>
          <a:p>
            <a:r>
              <a:rPr lang="en-US" dirty="0" smtClean="0"/>
              <a:t>Some people say ethics = tastes. Personal, unjustifiable. </a:t>
            </a:r>
          </a:p>
          <a:p>
            <a:pPr lvl="1"/>
            <a:r>
              <a:rPr lang="en-US" dirty="0" smtClean="0"/>
              <a:t>If this is true, then can ethics still be an AOK?</a:t>
            </a:r>
          </a:p>
          <a:p>
            <a:pPr lvl="1"/>
            <a:r>
              <a:rPr lang="en-US" dirty="0" smtClean="0"/>
              <a:t>This would mean that statements like ‘abortion is acceptable’/ ‘abortion is unacceptable’ are on the same level as ‘I like broccoli’ / ‘I don’t like broccoli’. </a:t>
            </a:r>
          </a:p>
          <a:p>
            <a:r>
              <a:rPr lang="en-US" dirty="0" smtClean="0"/>
              <a:t>Is there a difference between </a:t>
            </a:r>
            <a:r>
              <a:rPr lang="en-US" u="sng" dirty="0" smtClean="0"/>
              <a:t>Values</a:t>
            </a:r>
            <a:r>
              <a:rPr lang="en-US" dirty="0" smtClean="0"/>
              <a:t> and </a:t>
            </a:r>
            <a:r>
              <a:rPr lang="en-US" u="sng" dirty="0" smtClean="0"/>
              <a:t>Tastes</a:t>
            </a:r>
            <a:r>
              <a:rPr lang="en-US" dirty="0" smtClean="0"/>
              <a:t>? </a:t>
            </a:r>
          </a:p>
          <a:p>
            <a:r>
              <a:rPr lang="en-US" u="sng" dirty="0" smtClean="0"/>
              <a:t>Value-Judgments</a:t>
            </a:r>
            <a:r>
              <a:rPr lang="en-US" dirty="0" smtClean="0"/>
              <a:t> must be justified, and supported with reasoning. In other words, we might say that for you to “know” that abortion is wrong, you must have a JTB about the issue. If you have a JTB, you have “knowledge” </a:t>
            </a:r>
          </a:p>
          <a:p>
            <a:pPr lvl="1"/>
            <a:r>
              <a:rPr lang="en-US" dirty="0" smtClean="0"/>
              <a:t> If we consider Ethics to be value-judgments, then this can be elevated to an AOK.</a:t>
            </a:r>
            <a:endParaRPr lang="en-US" u="sng"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20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20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2000"/>
                                        <p:tgtEl>
                                          <p:spTgt spid="6">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Simple Model</a:t>
            </a:r>
            <a:endParaRPr lang="en-US" dirty="0"/>
          </a:p>
        </p:txBody>
      </p:sp>
      <p:sp>
        <p:nvSpPr>
          <p:cNvPr id="3" name="Content Placeholder 2"/>
          <p:cNvSpPr>
            <a:spLocks noGrp="1"/>
          </p:cNvSpPr>
          <p:nvPr>
            <p:ph idx="1"/>
          </p:nvPr>
        </p:nvSpPr>
        <p:spPr>
          <a:xfrm>
            <a:off x="914400" y="1735138"/>
            <a:ext cx="7848600" cy="5122862"/>
          </a:xfrm>
        </p:spPr>
        <p:txBody>
          <a:bodyPr>
            <a:normAutofit/>
          </a:bodyPr>
          <a:lstStyle/>
          <a:p>
            <a:r>
              <a:rPr lang="en-US" dirty="0" smtClean="0"/>
              <a:t>When we argue about ethics, we typically appeal to a commonly agreed upon </a:t>
            </a:r>
            <a:r>
              <a:rPr lang="en-US" b="1" dirty="0" smtClean="0"/>
              <a:t>moral principle</a:t>
            </a:r>
            <a:r>
              <a:rPr lang="en-US" dirty="0" smtClean="0"/>
              <a:t> (this is on the “standardized” level of my 3-tier model). For example:</a:t>
            </a:r>
          </a:p>
          <a:p>
            <a:pPr lvl="1"/>
            <a:endParaRPr lang="en-US" dirty="0" smtClean="0"/>
          </a:p>
          <a:p>
            <a:pPr lvl="1"/>
            <a:r>
              <a:rPr lang="en-US" b="1" dirty="0" smtClean="0"/>
              <a:t>Cheating on a test is wrong.  </a:t>
            </a:r>
            <a:r>
              <a:rPr lang="en-US" b="1" dirty="0" err="1" smtClean="0">
                <a:sym typeface="Wingdings"/>
              </a:rPr>
              <a:t></a:t>
            </a:r>
            <a:r>
              <a:rPr lang="en-US" b="1" dirty="0" smtClean="0">
                <a:sym typeface="Wingdings"/>
              </a:rPr>
              <a:t> Moral Principle</a:t>
            </a:r>
            <a:endParaRPr lang="en-US" b="1" dirty="0" smtClean="0"/>
          </a:p>
          <a:p>
            <a:pPr lvl="1"/>
            <a:r>
              <a:rPr lang="en-US" dirty="0" smtClean="0"/>
              <a:t>Tom cheated on a test. </a:t>
            </a:r>
            <a:r>
              <a:rPr lang="en-US" dirty="0" err="1" smtClean="0">
                <a:sym typeface="Wingdings"/>
              </a:rPr>
              <a:t></a:t>
            </a:r>
            <a:r>
              <a:rPr lang="en-US" dirty="0" smtClean="0">
                <a:sym typeface="Wingdings"/>
              </a:rPr>
              <a:t> Fact.</a:t>
            </a:r>
            <a:endParaRPr lang="en-US" dirty="0" smtClean="0"/>
          </a:p>
          <a:p>
            <a:pPr lvl="1"/>
            <a:r>
              <a:rPr lang="en-US" i="1" dirty="0" smtClean="0"/>
              <a:t>Therefore, what Tom did was wrong.  </a:t>
            </a:r>
            <a:r>
              <a:rPr lang="en-US" i="1" dirty="0" err="1" smtClean="0">
                <a:sym typeface="Wingdings"/>
              </a:rPr>
              <a:t></a:t>
            </a:r>
            <a:r>
              <a:rPr lang="en-US" i="1" dirty="0" smtClean="0">
                <a:sym typeface="Wingdings"/>
              </a:rPr>
              <a:t> Ethical Judgment</a:t>
            </a:r>
          </a:p>
          <a:p>
            <a:r>
              <a:rPr lang="en-US" dirty="0" smtClean="0"/>
              <a:t>We use deduction to move from a given to a ethical stance. </a:t>
            </a:r>
          </a:p>
          <a:p>
            <a:r>
              <a:rPr lang="en-US" dirty="0" smtClean="0"/>
              <a:t>In practice, you wouldn’t likely consciously think about each step. Your brain would skim over the first two and you would simply feel that Tom’s behavior was wrong.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Moral Principle Being Used Here?</a:t>
            </a:r>
            <a:endParaRPr lang="en-US" dirty="0"/>
          </a:p>
        </p:txBody>
      </p:sp>
      <p:sp>
        <p:nvSpPr>
          <p:cNvPr id="3" name="Content Placeholder 2"/>
          <p:cNvSpPr>
            <a:spLocks noGrp="1"/>
          </p:cNvSpPr>
          <p:nvPr>
            <p:ph idx="1"/>
          </p:nvPr>
        </p:nvSpPr>
        <p:spPr>
          <a:xfrm>
            <a:off x="914400" y="2116138"/>
            <a:ext cx="7313613" cy="4056062"/>
          </a:xfrm>
        </p:spPr>
        <p:txBody>
          <a:bodyPr/>
          <a:lstStyle/>
          <a:p>
            <a:pPr>
              <a:buAutoNum type="arabicPeriod"/>
            </a:pPr>
            <a:r>
              <a:rPr lang="en-US" dirty="0" smtClean="0"/>
              <a:t>Paula shouldn’t have kept the money she found. It doesn’t belong to her. </a:t>
            </a:r>
          </a:p>
          <a:p>
            <a:pPr>
              <a:buAutoNum type="arabicPeriod"/>
            </a:pPr>
            <a:r>
              <a:rPr lang="en-US" dirty="0" smtClean="0"/>
              <a:t>James was caught bullying his classmates, so he deserves to be punished. </a:t>
            </a:r>
          </a:p>
          <a:p>
            <a:pPr>
              <a:buAutoNum type="arabicPeriod"/>
            </a:pPr>
            <a:r>
              <a:rPr lang="en-US" dirty="0" smtClean="0"/>
              <a:t>Jenkins should be released from prison – He didn’t receive a fair trial. </a:t>
            </a:r>
          </a:p>
          <a:p>
            <a:pPr>
              <a:buAutoNum type="arabicPeriod"/>
            </a:pPr>
            <a:r>
              <a:rPr lang="en-US" dirty="0" smtClean="0"/>
              <a:t>The President accepted bribes, therefore he should be thrown out of office.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#1 in view:</a:t>
            </a:r>
            <a:endParaRPr lang="en-US" dirty="0"/>
          </a:p>
        </p:txBody>
      </p:sp>
      <p:sp>
        <p:nvSpPr>
          <p:cNvPr id="3" name="Content Placeholder 2"/>
          <p:cNvSpPr>
            <a:spLocks noGrp="1"/>
          </p:cNvSpPr>
          <p:nvPr>
            <p:ph idx="1"/>
          </p:nvPr>
        </p:nvSpPr>
        <p:spPr/>
        <p:txBody>
          <a:bodyPr/>
          <a:lstStyle/>
          <a:p>
            <a:r>
              <a:rPr lang="en-US" dirty="0" smtClean="0"/>
              <a:t>What is the nature of Ethics?</a:t>
            </a:r>
          </a:p>
          <a:p>
            <a:pPr algn="ctr">
              <a:buNone/>
            </a:pPr>
            <a:endParaRPr lang="en-US" sz="3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buNone/>
            </a:pPr>
            <a:r>
              <a:rPr lang="en-US" sz="3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Ethics is an area of knowledge </a:t>
            </a:r>
            <a:br>
              <a:rPr lang="en-US" sz="3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3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based on value judgments, deducted from moral principles, using facts. </a:t>
            </a:r>
            <a:endParaRPr lang="en-US" sz="3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3613" cy="868362"/>
          </a:xfrm>
        </p:spPr>
        <p:txBody>
          <a:bodyPr/>
          <a:lstStyle/>
          <a:p>
            <a:r>
              <a:rPr lang="en-US" dirty="0" smtClean="0"/>
              <a:t>Our Objectives</a:t>
            </a:r>
            <a:endParaRPr lang="en-US" dirty="0"/>
          </a:p>
        </p:txBody>
      </p:sp>
      <p:sp>
        <p:nvSpPr>
          <p:cNvPr id="3" name="Content Placeholder 2"/>
          <p:cNvSpPr>
            <a:spLocks noGrp="1"/>
          </p:cNvSpPr>
          <p:nvPr>
            <p:ph idx="1"/>
          </p:nvPr>
        </p:nvSpPr>
        <p:spPr>
          <a:xfrm>
            <a:off x="914400" y="868362"/>
            <a:ext cx="7620000" cy="5989638"/>
          </a:xfrm>
        </p:spPr>
        <p:txBody>
          <a:bodyPr>
            <a:normAutofit/>
          </a:bodyPr>
          <a:lstStyle/>
          <a:p>
            <a:pPr>
              <a:buFont typeface="Wingdings" charset="2"/>
              <a:buChar char="ü"/>
            </a:pPr>
            <a:r>
              <a:rPr lang="en-US" dirty="0" smtClean="0"/>
              <a:t>Define is the nature of ethics.</a:t>
            </a:r>
          </a:p>
          <a:p>
            <a:pPr>
              <a:buFont typeface="Wingdings" charset="2"/>
              <a:buChar char="q"/>
            </a:pPr>
            <a:r>
              <a:rPr lang="en-US" dirty="0" smtClean="0"/>
              <a:t>Analyze ethical reasoning.</a:t>
            </a:r>
          </a:p>
          <a:p>
            <a:pPr>
              <a:buFont typeface="Wingdings" charset="2"/>
              <a:buChar char="q"/>
            </a:pPr>
            <a:r>
              <a:rPr lang="en-US" dirty="0" smtClean="0"/>
              <a:t>Know two key threats to ethics.</a:t>
            </a:r>
          </a:p>
          <a:p>
            <a:pPr lvl="1">
              <a:buFont typeface="Wingdings" charset="2"/>
              <a:buChar char="q"/>
            </a:pPr>
            <a:r>
              <a:rPr lang="en-US" dirty="0" smtClean="0"/>
              <a:t>Relativism </a:t>
            </a:r>
          </a:p>
          <a:p>
            <a:pPr lvl="2">
              <a:buFont typeface="Wingdings" charset="2"/>
              <a:buChar char="q"/>
            </a:pPr>
            <a:r>
              <a:rPr lang="en-US" dirty="0" smtClean="0"/>
              <a:t>Arguments For</a:t>
            </a:r>
          </a:p>
          <a:p>
            <a:pPr lvl="2">
              <a:buFont typeface="Wingdings" charset="2"/>
              <a:buChar char="q"/>
            </a:pPr>
            <a:r>
              <a:rPr lang="en-US" dirty="0" smtClean="0"/>
              <a:t>Arguments Against / Criticisms</a:t>
            </a:r>
          </a:p>
          <a:p>
            <a:pPr lvl="1">
              <a:buFont typeface="Wingdings" charset="2"/>
              <a:buChar char="q"/>
            </a:pPr>
            <a:r>
              <a:rPr lang="en-US" dirty="0" smtClean="0"/>
              <a:t>Self-interest theory</a:t>
            </a:r>
          </a:p>
          <a:p>
            <a:pPr lvl="2">
              <a:buFont typeface="Wingdings" charset="2"/>
              <a:buChar char="q"/>
            </a:pPr>
            <a:r>
              <a:rPr lang="en-US" dirty="0" smtClean="0"/>
              <a:t>Arguments For</a:t>
            </a:r>
          </a:p>
          <a:p>
            <a:pPr lvl="2">
              <a:buFont typeface="Wingdings" charset="2"/>
              <a:buChar char="q"/>
            </a:pPr>
            <a:r>
              <a:rPr lang="en-US" dirty="0" smtClean="0"/>
              <a:t>Arguments Against / Criticisms</a:t>
            </a:r>
          </a:p>
          <a:p>
            <a:pPr>
              <a:buFont typeface="Wingdings" charset="2"/>
              <a:buChar char="q"/>
            </a:pPr>
            <a:r>
              <a:rPr lang="en-US" dirty="0" smtClean="0"/>
              <a:t>Understand three theories of ethics:</a:t>
            </a:r>
          </a:p>
          <a:p>
            <a:pPr lvl="1">
              <a:buFont typeface="Wingdings" charset="2"/>
              <a:buChar char="q"/>
            </a:pPr>
            <a:r>
              <a:rPr lang="en-US" dirty="0" smtClean="0"/>
              <a:t>Religious Ethics</a:t>
            </a:r>
          </a:p>
          <a:p>
            <a:pPr lvl="1">
              <a:buFont typeface="Wingdings" charset="2"/>
              <a:buChar char="q"/>
            </a:pPr>
            <a:r>
              <a:rPr lang="en-US" dirty="0" smtClean="0"/>
              <a:t>Duty Ethics</a:t>
            </a:r>
          </a:p>
          <a:p>
            <a:pPr lvl="1">
              <a:buFont typeface="Wingdings" charset="2"/>
              <a:buChar char="q"/>
            </a:pPr>
            <a:r>
              <a:rPr lang="en-US" dirty="0" smtClean="0"/>
              <a:t>Utilitarianism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Analyzing Ethics</a:t>
            </a:r>
            <a:endParaRPr lang="en-US" dirty="0"/>
          </a:p>
        </p:txBody>
      </p:sp>
      <p:pic>
        <p:nvPicPr>
          <p:cNvPr id="6" name="Picture Placeholder 5" descr="ethics.jpg"/>
          <p:cNvPicPr>
            <a:picLocks noGrp="1" noChangeAspect="1"/>
          </p:cNvPicPr>
          <p:nvPr>
            <p:ph type="pic" sz="quarter" idx="15"/>
          </p:nvPr>
        </p:nvPicPr>
        <p:blipFill>
          <a:blip r:embed="rId2"/>
          <a:srcRect l="-21855" r="-21855"/>
          <a:stretch>
            <a:fillRect/>
          </a:stretch>
        </p:blipFill>
        <p:spPr/>
      </p:pic>
      <p:sp>
        <p:nvSpPr>
          <p:cNvPr id="3" name="Content Placeholder 2"/>
          <p:cNvSpPr>
            <a:spLocks noGrp="1"/>
          </p:cNvSpPr>
          <p:nvPr>
            <p:ph type="body" sz="half" idx="2"/>
          </p:nvPr>
        </p:nvSpPr>
        <p:spPr/>
        <p:txBody>
          <a:bodyPr/>
          <a:lstStyle/>
          <a:p>
            <a:r>
              <a:rPr lang="en-US" dirty="0" smtClean="0"/>
              <a:t>		Objective #2</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an Ethical Claim…</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Two things we look for:</a:t>
            </a:r>
          </a:p>
          <a:p>
            <a:pPr lvl="1">
              <a:buAutoNum type="alphaLcPeriod"/>
            </a:pPr>
            <a:r>
              <a:rPr lang="en-US" dirty="0" smtClean="0"/>
              <a:t>Are people consistent with their value-judgments? </a:t>
            </a:r>
          </a:p>
          <a:p>
            <a:pPr lvl="1">
              <a:buAutoNum type="alphaLcPeriod"/>
            </a:pPr>
            <a:r>
              <a:rPr lang="en-US" dirty="0" smtClean="0"/>
              <a:t>Are the facts on which a person bases their value-judgments true? </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Consistency</a:t>
            </a:r>
            <a:endParaRPr lang="en-US" dirty="0"/>
          </a:p>
        </p:txBody>
      </p:sp>
      <p:sp>
        <p:nvSpPr>
          <p:cNvPr id="3" name="Content Placeholder 2"/>
          <p:cNvSpPr>
            <a:spLocks noGrp="1"/>
          </p:cNvSpPr>
          <p:nvPr>
            <p:ph idx="1"/>
          </p:nvPr>
        </p:nvSpPr>
        <p:spPr>
          <a:xfrm>
            <a:off x="914400" y="1735138"/>
            <a:ext cx="7313613" cy="4437062"/>
          </a:xfrm>
        </p:spPr>
        <p:txBody>
          <a:bodyPr>
            <a:normAutofit lnSpcReduction="10000"/>
          </a:bodyPr>
          <a:lstStyle/>
          <a:p>
            <a:r>
              <a:rPr lang="en-US" dirty="0" smtClean="0"/>
              <a:t>Is it logical / fair for your teacher to tell one girl in class that she may use pirated music in a class presentation, but then tell a boy that he may not, in the same situation?</a:t>
            </a:r>
          </a:p>
          <a:p>
            <a:r>
              <a:rPr lang="en-US" dirty="0" smtClean="0"/>
              <a:t>Consistency of Ethics fits with the principle of </a:t>
            </a:r>
            <a:r>
              <a:rPr lang="en-US" b="1" i="1" dirty="0" smtClean="0"/>
              <a:t>impartiality</a:t>
            </a:r>
            <a:r>
              <a:rPr lang="en-US" dirty="0" smtClean="0"/>
              <a:t> – it is the action that is wrong, not the person committing the action. I would be </a:t>
            </a:r>
            <a:r>
              <a:rPr lang="en-US" b="1" i="1" dirty="0" smtClean="0"/>
              <a:t>partial</a:t>
            </a:r>
            <a:r>
              <a:rPr lang="en-US" dirty="0" smtClean="0"/>
              <a:t> (biased) if I allowed something for one student and not another. </a:t>
            </a:r>
          </a:p>
          <a:p>
            <a:r>
              <a:rPr lang="en-US" dirty="0" smtClean="0"/>
              <a:t>Trying to decide whether or not someone is being consistent is complicated, and often requires thought.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231900"/>
          </a:xfrm>
        </p:spPr>
        <p:txBody>
          <a:bodyPr/>
          <a:lstStyle/>
          <a:p>
            <a:r>
              <a:rPr lang="en-US" dirty="0" smtClean="0"/>
              <a:t>To what extent do you believe the following to be morally inconsistent?</a:t>
            </a:r>
            <a:endParaRPr lang="en-US" dirty="0"/>
          </a:p>
        </p:txBody>
      </p:sp>
      <p:sp>
        <p:nvSpPr>
          <p:cNvPr id="3" name="Content Placeholder 2"/>
          <p:cNvSpPr>
            <a:spLocks noGrp="1"/>
          </p:cNvSpPr>
          <p:nvPr>
            <p:ph idx="1"/>
          </p:nvPr>
        </p:nvSpPr>
        <p:spPr/>
        <p:txBody>
          <a:bodyPr/>
          <a:lstStyle/>
          <a:p>
            <a:pPr>
              <a:buAutoNum type="arabicPeriod"/>
            </a:pPr>
            <a:r>
              <a:rPr lang="en-US" dirty="0" smtClean="0"/>
              <a:t>An anti-abortionist who supports the death penalty for criminals. </a:t>
            </a:r>
          </a:p>
          <a:p>
            <a:pPr>
              <a:buAutoNum type="arabicPeriod"/>
            </a:pPr>
            <a:r>
              <a:rPr lang="en-US" dirty="0" smtClean="0"/>
              <a:t>A politician who advocates family values, but has an extra-marital affair. </a:t>
            </a:r>
          </a:p>
          <a:p>
            <a:pPr>
              <a:buAutoNum type="arabicPeriod"/>
            </a:pPr>
            <a:r>
              <a:rPr lang="en-US" dirty="0" smtClean="0"/>
              <a:t>An environmentalist who drives a SUV (sports utility vehicle – heavy gas consumption)</a:t>
            </a:r>
          </a:p>
          <a:p>
            <a:pPr>
              <a:buAutoNum type="arabicPeriod"/>
            </a:pPr>
            <a:r>
              <a:rPr lang="en-US" dirty="0" smtClean="0"/>
              <a:t>Someone who thinks stealing is wrong, but uses pirated music, movies, and/or software.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Facts</a:t>
            </a:r>
            <a:endParaRPr lang="en-US" dirty="0"/>
          </a:p>
        </p:txBody>
      </p:sp>
      <p:sp>
        <p:nvSpPr>
          <p:cNvPr id="3" name="Content Placeholder 2"/>
          <p:cNvSpPr>
            <a:spLocks noGrp="1"/>
          </p:cNvSpPr>
          <p:nvPr>
            <p:ph idx="1"/>
          </p:nvPr>
        </p:nvSpPr>
        <p:spPr>
          <a:xfrm>
            <a:off x="457200" y="1963738"/>
            <a:ext cx="8229600" cy="4056062"/>
          </a:xfrm>
        </p:spPr>
        <p:txBody>
          <a:bodyPr>
            <a:normAutofit/>
          </a:bodyPr>
          <a:lstStyle/>
          <a:p>
            <a:r>
              <a:rPr lang="en-US" dirty="0" smtClean="0"/>
              <a:t>In order to accurately assess a situation, we need to know what the facts of the situation are. Two people who both consistently hold the same moral principles may disagree on an ethical claim in which they are using different sets of facts. </a:t>
            </a:r>
          </a:p>
          <a:p>
            <a:endParaRPr lang="en-US" dirty="0" smtClean="0"/>
          </a:p>
          <a:p>
            <a:pPr lvl="1"/>
            <a:r>
              <a:rPr lang="en-US" b="1" dirty="0" smtClean="0"/>
              <a:t>Cheating on a test is wrong.  </a:t>
            </a:r>
            <a:r>
              <a:rPr lang="en-US" b="1" dirty="0" err="1" smtClean="0">
                <a:sym typeface="Wingdings"/>
              </a:rPr>
              <a:t></a:t>
            </a:r>
            <a:r>
              <a:rPr lang="en-US" b="1" dirty="0" smtClean="0">
                <a:sym typeface="Wingdings"/>
              </a:rPr>
              <a:t> Moral Principle</a:t>
            </a:r>
            <a:endParaRPr lang="en-US" b="1" dirty="0" smtClean="0"/>
          </a:p>
          <a:p>
            <a:pPr lvl="1"/>
            <a:r>
              <a:rPr lang="en-US" dirty="0" smtClean="0"/>
              <a:t>Tom cheated on a test. / Tom did NOT cheat on a test. </a:t>
            </a:r>
            <a:r>
              <a:rPr lang="en-US" dirty="0" err="1" smtClean="0">
                <a:sym typeface="Wingdings"/>
              </a:rPr>
              <a:t></a:t>
            </a:r>
            <a:r>
              <a:rPr lang="en-US" dirty="0" smtClean="0">
                <a:sym typeface="Wingdings"/>
              </a:rPr>
              <a:t> Fact.</a:t>
            </a:r>
            <a:endParaRPr lang="en-US" dirty="0" smtClean="0"/>
          </a:p>
          <a:p>
            <a:pPr lvl="1"/>
            <a:r>
              <a:rPr lang="en-US" i="1" dirty="0" smtClean="0"/>
              <a:t>Therefore, what Tom did was wrong.  /     </a:t>
            </a:r>
          </a:p>
          <a:p>
            <a:pPr lvl="1">
              <a:buNone/>
            </a:pPr>
            <a:r>
              <a:rPr lang="en-US" i="1" dirty="0" smtClean="0"/>
              <a:t>                           What Tom did was NOT wrong </a:t>
            </a:r>
            <a:r>
              <a:rPr lang="en-US" i="1" dirty="0" err="1" smtClean="0">
                <a:sym typeface="Wingdings"/>
              </a:rPr>
              <a:t></a:t>
            </a:r>
            <a:r>
              <a:rPr lang="en-US" i="1" dirty="0" smtClean="0">
                <a:sym typeface="Wingdings"/>
              </a:rPr>
              <a:t> Ethical Judgment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2667000"/>
            <a:ext cx="6477000" cy="1914144"/>
          </a:xfrm>
        </p:spPr>
        <p:txBody>
          <a:bodyPr/>
          <a:lstStyle/>
          <a:p>
            <a:r>
              <a:rPr lang="en-US" dirty="0" smtClean="0"/>
              <a:t>A Survey of Ethics</a:t>
            </a:r>
            <a:endParaRPr lang="en-US" dirty="0"/>
          </a:p>
        </p:txBody>
      </p:sp>
      <p:sp>
        <p:nvSpPr>
          <p:cNvPr id="4" name="TextBox 3"/>
          <p:cNvSpPr txBox="1"/>
          <p:nvPr/>
        </p:nvSpPr>
        <p:spPr>
          <a:xfrm>
            <a:off x="2514600" y="6474023"/>
            <a:ext cx="6553200" cy="307777"/>
          </a:xfrm>
          <a:prstGeom prst="rect">
            <a:avLst/>
          </a:prstGeom>
          <a:noFill/>
        </p:spPr>
        <p:txBody>
          <a:bodyPr wrap="square" rtlCol="0">
            <a:spAutoFit/>
          </a:bodyPr>
          <a:lstStyle/>
          <a:p>
            <a:r>
              <a:rPr lang="en-US" sz="1400" dirty="0" smtClean="0"/>
              <a:t>Content Drawn From Cambridge’s </a:t>
            </a:r>
            <a:r>
              <a:rPr lang="en-US" sz="1400" u="sng" dirty="0" smtClean="0"/>
              <a:t>Theory of Knowledge</a:t>
            </a:r>
            <a:r>
              <a:rPr lang="en-US" sz="1400" dirty="0" smtClean="0"/>
              <a:t>, by Richard Van de </a:t>
            </a:r>
            <a:r>
              <a:rPr lang="en-US" sz="1400" dirty="0" err="1" smtClean="0"/>
              <a:t>Lagemaat</a:t>
            </a:r>
            <a:r>
              <a:rPr lang="en-US" sz="1400" dirty="0" smtClean="0"/>
              <a:t> </a:t>
            </a:r>
            <a:endParaRPr lang="en-US"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868362"/>
          </a:xfrm>
        </p:spPr>
        <p:txBody>
          <a:bodyPr/>
          <a:lstStyle/>
          <a:p>
            <a:r>
              <a:rPr lang="en-US" dirty="0" smtClean="0"/>
              <a:t>What facts, if any, are relevant to the following value-judgments?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Child labor should be outlawed, globally. </a:t>
            </a:r>
          </a:p>
          <a:p>
            <a:r>
              <a:rPr lang="en-US" dirty="0" smtClean="0"/>
              <a:t>Cannabis/Marijuana should be legalized.</a:t>
            </a:r>
          </a:p>
          <a:p>
            <a:r>
              <a:rPr lang="en-US" dirty="0" smtClean="0"/>
              <a:t>Genetically modified food should be banned. </a:t>
            </a:r>
          </a:p>
          <a:p>
            <a:pPr>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10134600" cy="868362"/>
          </a:xfrm>
        </p:spPr>
        <p:txBody>
          <a:bodyPr/>
          <a:lstStyle/>
          <a:p>
            <a:r>
              <a:rPr lang="en-US" dirty="0" smtClean="0"/>
              <a:t>Disagreement About </a:t>
            </a:r>
            <a:br>
              <a:rPr lang="en-US" dirty="0" smtClean="0"/>
            </a:br>
            <a:r>
              <a:rPr lang="en-US" dirty="0" smtClean="0"/>
              <a:t>Moral Principles… </a:t>
            </a:r>
            <a:endParaRPr lang="en-US" dirty="0"/>
          </a:p>
        </p:txBody>
      </p:sp>
      <p:sp>
        <p:nvSpPr>
          <p:cNvPr id="3" name="Content Placeholder 2"/>
          <p:cNvSpPr>
            <a:spLocks noGrp="1"/>
          </p:cNvSpPr>
          <p:nvPr>
            <p:ph idx="1"/>
          </p:nvPr>
        </p:nvSpPr>
        <p:spPr>
          <a:xfrm>
            <a:off x="914400" y="1735138"/>
            <a:ext cx="7313613" cy="4894262"/>
          </a:xfrm>
        </p:spPr>
        <p:txBody>
          <a:bodyPr>
            <a:normAutofit/>
          </a:bodyPr>
          <a:lstStyle/>
          <a:p>
            <a:r>
              <a:rPr lang="en-US" dirty="0" smtClean="0"/>
              <a:t>It becomes clear that different facts can affect our value-judgments. </a:t>
            </a:r>
          </a:p>
          <a:p>
            <a:r>
              <a:rPr lang="en-US" dirty="0" smtClean="0"/>
              <a:t>It should be equally clear that moral principles can also be different, and if they are, will seriously hinder our ability to agree on value-judgments.  (Moral Relativism)</a:t>
            </a:r>
          </a:p>
          <a:p>
            <a:pPr lvl="1"/>
            <a:r>
              <a:rPr lang="en-US" dirty="0" smtClean="0"/>
              <a:t>Our Politician may think it genuinely okay to accept bribes if he is still doing “the best he can”. </a:t>
            </a:r>
          </a:p>
          <a:p>
            <a:pPr lvl="1"/>
            <a:r>
              <a:rPr lang="en-US" dirty="0" smtClean="0"/>
              <a:t>Your teacher may think it is completely okay to favor one gender over the other for special privileges. </a:t>
            </a:r>
          </a:p>
          <a:p>
            <a:pPr lvl="1"/>
            <a:r>
              <a:rPr lang="en-US" dirty="0" smtClean="0"/>
              <a:t>The environmentalist may believe that his/her job is to fight large companies, not individuals, and thereby see no inconsistency in his/her behavior… </a:t>
            </a:r>
          </a:p>
          <a:p>
            <a:pPr lvl="1"/>
            <a:endParaRPr lang="en-US" dirty="0" smtClean="0"/>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#2 in view…</a:t>
            </a:r>
            <a:endParaRPr lang="en-US" dirty="0"/>
          </a:p>
        </p:txBody>
      </p:sp>
      <p:sp>
        <p:nvSpPr>
          <p:cNvPr id="3" name="Content Placeholder 2"/>
          <p:cNvSpPr>
            <a:spLocks noGrp="1"/>
          </p:cNvSpPr>
          <p:nvPr>
            <p:ph idx="1"/>
          </p:nvPr>
        </p:nvSpPr>
        <p:spPr>
          <a:xfrm>
            <a:off x="457200" y="1735138"/>
            <a:ext cx="8229600" cy="4741862"/>
          </a:xfrm>
        </p:spPr>
        <p:txBody>
          <a:bodyPr>
            <a:normAutofit/>
          </a:bodyPr>
          <a:lstStyle/>
          <a:p>
            <a:r>
              <a:rPr lang="en-US" dirty="0" smtClean="0"/>
              <a:t>How do we analyze ethical claims? </a:t>
            </a:r>
          </a:p>
          <a:p>
            <a:pPr algn="ctr"/>
            <a:endParaRPr lang="en-US" dirty="0" smtClean="0"/>
          </a:p>
          <a:p>
            <a:pPr algn="ctr">
              <a:buNone/>
            </a:pPr>
            <a:r>
              <a:rPr lang="en-US" sz="31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To analyze an ethical claim, one seeks to identify the facts and moral principles utilized for the construction of the value judgment. One then assesses if the facts are accurate, and if the person making the value-judgment is consistent with its usage. </a:t>
            </a:r>
            <a:endParaRPr lang="en-US" sz="31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3613" cy="868362"/>
          </a:xfrm>
        </p:spPr>
        <p:txBody>
          <a:bodyPr/>
          <a:lstStyle/>
          <a:p>
            <a:r>
              <a:rPr lang="en-US" dirty="0" smtClean="0"/>
              <a:t>Our Objectives</a:t>
            </a:r>
            <a:endParaRPr lang="en-US" dirty="0"/>
          </a:p>
        </p:txBody>
      </p:sp>
      <p:sp>
        <p:nvSpPr>
          <p:cNvPr id="3" name="Content Placeholder 2"/>
          <p:cNvSpPr>
            <a:spLocks noGrp="1"/>
          </p:cNvSpPr>
          <p:nvPr>
            <p:ph idx="1"/>
          </p:nvPr>
        </p:nvSpPr>
        <p:spPr>
          <a:xfrm>
            <a:off x="914400" y="868362"/>
            <a:ext cx="7620000" cy="5989638"/>
          </a:xfrm>
        </p:spPr>
        <p:txBody>
          <a:bodyPr>
            <a:normAutofit/>
          </a:bodyPr>
          <a:lstStyle/>
          <a:p>
            <a:pPr>
              <a:buFont typeface="Wingdings" charset="2"/>
              <a:buChar char="ü"/>
            </a:pPr>
            <a:r>
              <a:rPr lang="en-US" dirty="0" smtClean="0"/>
              <a:t>Define is the nature of ethics.</a:t>
            </a:r>
          </a:p>
          <a:p>
            <a:pPr>
              <a:buFont typeface="Wingdings" charset="2"/>
              <a:buChar char="ü"/>
            </a:pPr>
            <a:r>
              <a:rPr lang="en-US" dirty="0" smtClean="0"/>
              <a:t>Analyze ethical reasoning.</a:t>
            </a:r>
          </a:p>
          <a:p>
            <a:pPr>
              <a:buFont typeface="Wingdings" charset="2"/>
              <a:buChar char="q"/>
            </a:pPr>
            <a:r>
              <a:rPr lang="en-US" dirty="0" smtClean="0"/>
              <a:t>Know two key threats to ethics.</a:t>
            </a:r>
          </a:p>
          <a:p>
            <a:pPr lvl="1">
              <a:buFont typeface="Wingdings" charset="2"/>
              <a:buChar char="q"/>
            </a:pPr>
            <a:r>
              <a:rPr lang="en-US" dirty="0" smtClean="0"/>
              <a:t>Relativism </a:t>
            </a:r>
          </a:p>
          <a:p>
            <a:pPr lvl="2">
              <a:buFont typeface="Wingdings" charset="2"/>
              <a:buChar char="q"/>
            </a:pPr>
            <a:r>
              <a:rPr lang="en-US" dirty="0" smtClean="0"/>
              <a:t>Arguments For</a:t>
            </a:r>
          </a:p>
          <a:p>
            <a:pPr lvl="2">
              <a:buFont typeface="Wingdings" charset="2"/>
              <a:buChar char="q"/>
            </a:pPr>
            <a:r>
              <a:rPr lang="en-US" dirty="0" smtClean="0"/>
              <a:t>Arguments Against / Criticisms</a:t>
            </a:r>
          </a:p>
          <a:p>
            <a:pPr lvl="1">
              <a:buFont typeface="Wingdings" charset="2"/>
              <a:buChar char="q"/>
            </a:pPr>
            <a:r>
              <a:rPr lang="en-US" dirty="0" smtClean="0"/>
              <a:t>Self-interest theory</a:t>
            </a:r>
          </a:p>
          <a:p>
            <a:pPr lvl="2">
              <a:buFont typeface="Wingdings" charset="2"/>
              <a:buChar char="q"/>
            </a:pPr>
            <a:r>
              <a:rPr lang="en-US" dirty="0" smtClean="0"/>
              <a:t>Arguments For</a:t>
            </a:r>
          </a:p>
          <a:p>
            <a:pPr lvl="2">
              <a:buFont typeface="Wingdings" charset="2"/>
              <a:buChar char="q"/>
            </a:pPr>
            <a:r>
              <a:rPr lang="en-US" dirty="0" smtClean="0"/>
              <a:t>Arguments Against / Criticisms</a:t>
            </a:r>
          </a:p>
          <a:p>
            <a:pPr>
              <a:buFont typeface="Wingdings" charset="2"/>
              <a:buChar char="q"/>
            </a:pPr>
            <a:r>
              <a:rPr lang="en-US" dirty="0" smtClean="0"/>
              <a:t>Understand three theories of ethics:</a:t>
            </a:r>
          </a:p>
          <a:p>
            <a:pPr lvl="1">
              <a:buFont typeface="Wingdings" charset="2"/>
              <a:buChar char="q"/>
            </a:pPr>
            <a:r>
              <a:rPr lang="en-US" dirty="0" smtClean="0"/>
              <a:t>Religious Ethics</a:t>
            </a:r>
          </a:p>
          <a:p>
            <a:pPr lvl="1">
              <a:buFont typeface="Wingdings" charset="2"/>
              <a:buChar char="q"/>
            </a:pPr>
            <a:r>
              <a:rPr lang="en-US" dirty="0" smtClean="0"/>
              <a:t>Duty Ethics</a:t>
            </a:r>
          </a:p>
          <a:p>
            <a:pPr lvl="1">
              <a:buFont typeface="Wingdings" charset="2"/>
              <a:buChar char="q"/>
            </a:pPr>
            <a:r>
              <a:rPr lang="en-US" dirty="0" smtClean="0"/>
              <a:t>Utilitarianism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Ethical Threats</a:t>
            </a:r>
            <a:endParaRPr lang="en-US" dirty="0"/>
          </a:p>
        </p:txBody>
      </p:sp>
      <p:pic>
        <p:nvPicPr>
          <p:cNvPr id="6" name="Picture Placeholder 5" descr="ethics.jpg"/>
          <p:cNvPicPr>
            <a:picLocks noGrp="1" noChangeAspect="1"/>
          </p:cNvPicPr>
          <p:nvPr>
            <p:ph type="pic" sz="quarter" idx="15"/>
          </p:nvPr>
        </p:nvPicPr>
        <p:blipFill>
          <a:blip r:embed="rId2"/>
          <a:srcRect l="-21855" r="-21855"/>
          <a:stretch>
            <a:fillRect/>
          </a:stretch>
        </p:blipFill>
        <p:spPr/>
      </p:pic>
      <p:sp>
        <p:nvSpPr>
          <p:cNvPr id="3" name="Content Placeholder 2"/>
          <p:cNvSpPr>
            <a:spLocks noGrp="1"/>
          </p:cNvSpPr>
          <p:nvPr>
            <p:ph type="body" sz="half" idx="2"/>
          </p:nvPr>
        </p:nvSpPr>
        <p:spPr/>
        <p:txBody>
          <a:bodyPr/>
          <a:lstStyle/>
          <a:p>
            <a:r>
              <a:rPr lang="en-US" dirty="0" smtClean="0"/>
              <a:t>		Objective #3</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Moral Relativism </a:t>
            </a:r>
            <a:endParaRPr lang="en-US" dirty="0"/>
          </a:p>
        </p:txBody>
      </p:sp>
      <p:sp>
        <p:nvSpPr>
          <p:cNvPr id="6" name="Content Placeholder 5"/>
          <p:cNvSpPr>
            <a:spLocks noGrp="1"/>
          </p:cNvSpPr>
          <p:nvPr>
            <p:ph idx="1"/>
          </p:nvPr>
        </p:nvSpPr>
        <p:spPr/>
        <p:txBody>
          <a:bodyPr/>
          <a:lstStyle/>
          <a:p>
            <a:r>
              <a:rPr lang="en-US" i="1" dirty="0" smtClean="0"/>
              <a:t>Definition</a:t>
            </a:r>
            <a:r>
              <a:rPr lang="en-US" dirty="0" smtClean="0"/>
              <a:t>: A belief that our values are the product of the society in which we grew up; </a:t>
            </a:r>
            <a:r>
              <a:rPr lang="en-US" b="1" dirty="0" smtClean="0"/>
              <a:t>there are no universal values</a:t>
            </a:r>
            <a:r>
              <a:rPr lang="en-US" dirty="0" smtClean="0"/>
              <a:t>. </a:t>
            </a:r>
          </a:p>
          <a:p>
            <a:r>
              <a:rPr lang="en-US" dirty="0" smtClean="0"/>
              <a:t>Moral values are simply “customs” that vary from culture to culture. </a:t>
            </a:r>
          </a:p>
          <a:p>
            <a:pPr lvl="1"/>
            <a:r>
              <a:rPr lang="en-US" dirty="0" smtClean="0"/>
              <a:t>Some people bury their dead, others burn them. </a:t>
            </a:r>
          </a:p>
          <a:p>
            <a:pPr lvl="1"/>
            <a:r>
              <a:rPr lang="en-US" dirty="0" smtClean="0"/>
              <a:t>Some eat pork, some prohibit pork-eating. </a:t>
            </a:r>
          </a:p>
          <a:p>
            <a:pPr lvl="1"/>
            <a:r>
              <a:rPr lang="en-US" dirty="0" smtClean="0"/>
              <a:t>Some are monogamous, some are polygamous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Relativism Arguments</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There are 2 key arguments for relativism:</a:t>
            </a:r>
          </a:p>
          <a:p>
            <a:pPr lvl="1">
              <a:buAutoNum type="alphaLcPeriod"/>
            </a:pPr>
            <a:r>
              <a:rPr lang="en-US" dirty="0" smtClean="0"/>
              <a:t>The Diversity Argument</a:t>
            </a:r>
          </a:p>
          <a:p>
            <a:pPr lvl="1">
              <a:buAutoNum type="alphaLcPeriod"/>
            </a:pPr>
            <a:r>
              <a:rPr lang="en-US" dirty="0" smtClean="0"/>
              <a:t>The “Lack of Foundation” Argument</a:t>
            </a:r>
          </a:p>
          <a:p>
            <a:pPr lvl="1">
              <a:buNone/>
            </a:pPr>
            <a:endParaRPr lang="en-US" dirty="0" smtClean="0"/>
          </a:p>
          <a:p>
            <a:r>
              <a:rPr lang="en-US" dirty="0" smtClean="0"/>
              <a:t>Lets look @ each…  </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Diversity Argument</a:t>
            </a:r>
            <a:endParaRPr lang="en-US" dirty="0"/>
          </a:p>
        </p:txBody>
      </p:sp>
      <p:sp>
        <p:nvSpPr>
          <p:cNvPr id="3" name="Content Placeholder 2"/>
          <p:cNvSpPr>
            <a:spLocks noGrp="1"/>
          </p:cNvSpPr>
          <p:nvPr>
            <p:ph idx="1"/>
          </p:nvPr>
        </p:nvSpPr>
        <p:spPr/>
        <p:txBody>
          <a:bodyPr/>
          <a:lstStyle/>
          <a:p>
            <a:r>
              <a:rPr lang="en-US" dirty="0" smtClean="0"/>
              <a:t>The sheer variety of moral practices suggests that there are no objective moral values. </a:t>
            </a:r>
          </a:p>
          <a:p>
            <a:r>
              <a:rPr lang="en-US" dirty="0" smtClean="0"/>
              <a:t>Anthropologist point out some of the more radical things which are, or have been permitted by various cultures: </a:t>
            </a:r>
          </a:p>
          <a:p>
            <a:pPr lvl="2"/>
            <a:r>
              <a:rPr lang="en-US" dirty="0" smtClean="0"/>
              <a:t>Keeping slaves</a:t>
            </a:r>
          </a:p>
          <a:p>
            <a:pPr lvl="2"/>
            <a:r>
              <a:rPr lang="en-US" dirty="0" smtClean="0"/>
              <a:t>Killing adulterers</a:t>
            </a:r>
          </a:p>
          <a:p>
            <a:pPr lvl="2"/>
            <a:r>
              <a:rPr lang="en-US" dirty="0" smtClean="0"/>
              <a:t>Burning widows on the pyre of their dead husbands</a:t>
            </a:r>
          </a:p>
          <a:p>
            <a:pPr lvl="2"/>
            <a:r>
              <a:rPr lang="en-US" dirty="0" smtClean="0"/>
              <a:t>Killing unproductive members of society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100" dirty="0" smtClean="0"/>
              <a:t>Which of the following would you say are morally wrong and which are just a matter of convention?</a:t>
            </a:r>
            <a:endParaRPr lang="en-US" sz="4100" dirty="0"/>
          </a:p>
        </p:txBody>
      </p:sp>
      <p:sp>
        <p:nvSpPr>
          <p:cNvPr id="3" name="Content Placeholder 2"/>
          <p:cNvSpPr>
            <a:spLocks noGrp="1"/>
          </p:cNvSpPr>
          <p:nvPr>
            <p:ph idx="1"/>
          </p:nvPr>
        </p:nvSpPr>
        <p:spPr>
          <a:xfrm>
            <a:off x="914400" y="1676400"/>
            <a:ext cx="7313613" cy="4876800"/>
          </a:xfrm>
        </p:spPr>
        <p:txBody>
          <a:bodyPr>
            <a:normAutofit/>
          </a:bodyPr>
          <a:lstStyle/>
          <a:p>
            <a:pPr>
              <a:buNone/>
            </a:pPr>
            <a:endParaRPr lang="en-US" dirty="0" smtClean="0"/>
          </a:p>
          <a:p>
            <a:pPr>
              <a:buAutoNum type="alphaLcPeriod"/>
            </a:pPr>
            <a:r>
              <a:rPr lang="en-US" dirty="0" smtClean="0"/>
              <a:t>You should not burn your country’s flag.</a:t>
            </a:r>
          </a:p>
          <a:p>
            <a:pPr>
              <a:buAutoNum type="alphaLcPeriod"/>
            </a:pPr>
            <a:r>
              <a:rPr lang="en-US" dirty="0" smtClean="0"/>
              <a:t>You should not persecute minority groups. </a:t>
            </a:r>
          </a:p>
          <a:p>
            <a:pPr>
              <a:buAutoNum type="alphaLcPeriod"/>
            </a:pPr>
            <a:r>
              <a:rPr lang="en-US" dirty="0" smtClean="0"/>
              <a:t>A woman should not have more than one husband. </a:t>
            </a:r>
          </a:p>
          <a:p>
            <a:pPr>
              <a:buAutoNum type="alphaLcPeriod"/>
            </a:pPr>
            <a:r>
              <a:rPr lang="en-US" dirty="0" smtClean="0"/>
              <a:t>You should not use dead people as dog food. </a:t>
            </a:r>
          </a:p>
          <a:p>
            <a:pPr>
              <a:buAutoNum type="alphaLcPeriod"/>
            </a:pPr>
            <a:r>
              <a:rPr lang="en-US" dirty="0" smtClean="0"/>
              <a:t>You should not execute adulterers.</a:t>
            </a:r>
          </a:p>
          <a:p>
            <a:pPr>
              <a:buAutoNum type="alphaLcPeriod"/>
            </a:pPr>
            <a:r>
              <a:rPr lang="en-US" dirty="0" smtClean="0"/>
              <a:t>You should not execute murderers. </a:t>
            </a:r>
          </a:p>
          <a:p>
            <a:pPr>
              <a:buAutoNum type="alphaLcPeriod"/>
            </a:pPr>
            <a:r>
              <a:rPr lang="en-US" dirty="0" smtClean="0"/>
              <a:t>You should not eat meat.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03238"/>
            <a:ext cx="8077200" cy="868362"/>
          </a:xfrm>
        </p:spPr>
        <p:txBody>
          <a:bodyPr/>
          <a:lstStyle/>
          <a:p>
            <a:r>
              <a:rPr lang="en-US" dirty="0" smtClean="0"/>
              <a:t>B. Lack of Foundation Argument</a:t>
            </a:r>
            <a:endParaRPr lang="en-US" dirty="0"/>
          </a:p>
        </p:txBody>
      </p:sp>
      <p:sp>
        <p:nvSpPr>
          <p:cNvPr id="3" name="Content Placeholder 2"/>
          <p:cNvSpPr>
            <a:spLocks noGrp="1"/>
          </p:cNvSpPr>
          <p:nvPr>
            <p:ph idx="1"/>
          </p:nvPr>
        </p:nvSpPr>
        <p:spPr/>
        <p:txBody>
          <a:bodyPr/>
          <a:lstStyle/>
          <a:p>
            <a:r>
              <a:rPr lang="en-US" dirty="0" smtClean="0"/>
              <a:t>This is the argument that there does not seem to be an independent ‘moral reality’ against which we can test our values to see if they are true or false; and this suggests that they are simply the result of the way we have been brought up and conditioned by society.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Sticky Situation:</a:t>
            </a:r>
            <a:endParaRPr lang="en-US" dirty="0"/>
          </a:p>
        </p:txBody>
      </p:sp>
      <p:sp>
        <p:nvSpPr>
          <p:cNvPr id="3" name="Content Placeholder 2"/>
          <p:cNvSpPr>
            <a:spLocks noGrp="1"/>
          </p:cNvSpPr>
          <p:nvPr>
            <p:ph idx="1"/>
          </p:nvPr>
        </p:nvSpPr>
        <p:spPr>
          <a:xfrm>
            <a:off x="914400" y="1506538"/>
            <a:ext cx="7313613" cy="5122862"/>
          </a:xfrm>
        </p:spPr>
        <p:txBody>
          <a:bodyPr>
            <a:normAutofit/>
          </a:bodyPr>
          <a:lstStyle/>
          <a:p>
            <a:r>
              <a:rPr lang="en-US" b="1" dirty="0" smtClean="0"/>
              <a:t>Phoebe is a senior and president of the student council.</a:t>
            </a:r>
            <a:r>
              <a:rPr lang="en-US" dirty="0" smtClean="0"/>
              <a:t> Lately she is becoming more and more overwhelmed by her </a:t>
            </a:r>
            <a:r>
              <a:rPr lang="en-US" b="1" dirty="0" smtClean="0"/>
              <a:t>rigorous DP  course load</a:t>
            </a:r>
            <a:r>
              <a:rPr lang="en-US" dirty="0" smtClean="0"/>
              <a:t> and college applications. </a:t>
            </a:r>
          </a:p>
          <a:p>
            <a:r>
              <a:rPr lang="en-US" dirty="0" smtClean="0"/>
              <a:t>She has been</a:t>
            </a:r>
            <a:r>
              <a:rPr lang="en-US" b="1" dirty="0" smtClean="0"/>
              <a:t> sick for the past month</a:t>
            </a:r>
            <a:r>
              <a:rPr lang="en-US" dirty="0" smtClean="0"/>
              <a:t> and has fallen behind in many of her classes. Her application to </a:t>
            </a:r>
            <a:r>
              <a:rPr lang="en-US" dirty="0" err="1" smtClean="0"/>
              <a:t>Melborn</a:t>
            </a:r>
            <a:r>
              <a:rPr lang="en-US" dirty="0" smtClean="0"/>
              <a:t> University and her TOK Essay are </a:t>
            </a:r>
            <a:r>
              <a:rPr lang="en-US" b="1" dirty="0" smtClean="0"/>
              <a:t>both due on Monday.</a:t>
            </a:r>
            <a:r>
              <a:rPr lang="en-US" dirty="0" smtClean="0"/>
              <a:t> </a:t>
            </a:r>
          </a:p>
          <a:p>
            <a:r>
              <a:rPr lang="en-US" dirty="0" smtClean="0"/>
              <a:t>It’s Sunday now. Phoebe makes a tough decision and </a:t>
            </a:r>
            <a:r>
              <a:rPr lang="en-US" b="1" dirty="0" smtClean="0"/>
              <a:t>plagiarizes the entire section</a:t>
            </a:r>
            <a:r>
              <a:rPr lang="en-US" dirty="0" smtClean="0"/>
              <a:t> on </a:t>
            </a:r>
            <a:r>
              <a:rPr lang="en-US" b="1" dirty="0" err="1" smtClean="0"/>
              <a:t>ToK</a:t>
            </a:r>
            <a:r>
              <a:rPr lang="en-US" b="1" dirty="0" smtClean="0"/>
              <a:t> essay</a:t>
            </a:r>
            <a:r>
              <a:rPr lang="en-US" dirty="0" smtClean="0"/>
              <a:t>, finishes her application and goes to bed. On Monday, Phoebe turns in her paper.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t>
            </a:r>
            <a:r>
              <a:rPr lang="en-US" dirty="0" err="1" smtClean="0">
                <a:sym typeface="Wingdings"/>
              </a:rPr>
              <a:t></a:t>
            </a:r>
            <a:r>
              <a:rPr lang="en-US" dirty="0" smtClean="0">
                <a:sym typeface="Wingdings"/>
              </a:rPr>
              <a:t> Ought?</a:t>
            </a:r>
            <a:endParaRPr lang="en-US" dirty="0"/>
          </a:p>
        </p:txBody>
      </p:sp>
      <p:sp>
        <p:nvSpPr>
          <p:cNvPr id="3" name="Content Placeholder 2"/>
          <p:cNvSpPr>
            <a:spLocks noGrp="1"/>
          </p:cNvSpPr>
          <p:nvPr>
            <p:ph idx="1"/>
          </p:nvPr>
        </p:nvSpPr>
        <p:spPr>
          <a:xfrm>
            <a:off x="914400" y="1735138"/>
            <a:ext cx="7313613" cy="4741862"/>
          </a:xfrm>
        </p:spPr>
        <p:txBody>
          <a:bodyPr>
            <a:normAutofit/>
          </a:bodyPr>
          <a:lstStyle/>
          <a:p>
            <a:r>
              <a:rPr lang="en-US" dirty="0" smtClean="0"/>
              <a:t>Is it possible to go from an “is” statement to an “ought” statement through logical deduction? </a:t>
            </a:r>
          </a:p>
          <a:p>
            <a:r>
              <a:rPr lang="en-US" dirty="0" smtClean="0"/>
              <a:t>Consider:</a:t>
            </a:r>
          </a:p>
          <a:p>
            <a:pPr algn="ctr">
              <a:buNone/>
            </a:pPr>
            <a:r>
              <a:rPr lang="en-US" dirty="0" smtClean="0"/>
              <a:t>Some people in the world are starving.</a:t>
            </a:r>
          </a:p>
          <a:p>
            <a:pPr algn="ctr">
              <a:buNone/>
            </a:pPr>
            <a:r>
              <a:rPr lang="en-US" dirty="0" smtClean="0"/>
              <a:t>I have more food than I need. </a:t>
            </a:r>
          </a:p>
          <a:p>
            <a:pPr algn="ctr">
              <a:buNone/>
            </a:pPr>
            <a:r>
              <a:rPr lang="en-US" dirty="0" smtClean="0"/>
              <a:t>Therefore, I </a:t>
            </a:r>
            <a:r>
              <a:rPr lang="en-US" i="1" dirty="0" smtClean="0"/>
              <a:t>ought</a:t>
            </a:r>
            <a:r>
              <a:rPr lang="en-US" dirty="0" smtClean="0"/>
              <a:t> to give some of my food to the starving.</a:t>
            </a:r>
          </a:p>
          <a:p>
            <a:pPr>
              <a:buNone/>
            </a:pPr>
            <a:endParaRPr lang="en-US" dirty="0" smtClean="0"/>
          </a:p>
          <a:p>
            <a:pPr>
              <a:buNone/>
            </a:pPr>
            <a:r>
              <a:rPr lang="en-US" dirty="0" smtClean="0"/>
              <a:t>- Does the conclusion logically follow from the premises?  </a:t>
            </a:r>
          </a:p>
          <a:p>
            <a:pPr algn="ctr">
              <a:buNone/>
            </a:pPr>
            <a:endParaRPr lang="en-US" dirty="0" smtClean="0"/>
          </a:p>
          <a:p>
            <a:pPr algn="ctr">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3613" cy="868362"/>
          </a:xfrm>
        </p:spPr>
        <p:txBody>
          <a:bodyPr/>
          <a:lstStyle/>
          <a:p>
            <a:r>
              <a:rPr lang="en-US" dirty="0" smtClean="0"/>
              <a:t>Our Objectives</a:t>
            </a:r>
            <a:endParaRPr lang="en-US" dirty="0"/>
          </a:p>
        </p:txBody>
      </p:sp>
      <p:sp>
        <p:nvSpPr>
          <p:cNvPr id="3" name="Content Placeholder 2"/>
          <p:cNvSpPr>
            <a:spLocks noGrp="1"/>
          </p:cNvSpPr>
          <p:nvPr>
            <p:ph idx="1"/>
          </p:nvPr>
        </p:nvSpPr>
        <p:spPr>
          <a:xfrm>
            <a:off x="914400" y="868362"/>
            <a:ext cx="7620000" cy="5989638"/>
          </a:xfrm>
        </p:spPr>
        <p:txBody>
          <a:bodyPr>
            <a:normAutofit/>
          </a:bodyPr>
          <a:lstStyle/>
          <a:p>
            <a:pPr>
              <a:buFont typeface="Wingdings" charset="2"/>
              <a:buChar char="ü"/>
            </a:pPr>
            <a:r>
              <a:rPr lang="en-US" dirty="0" smtClean="0"/>
              <a:t>Define is the nature of ethics.</a:t>
            </a:r>
          </a:p>
          <a:p>
            <a:pPr>
              <a:buFont typeface="Wingdings" charset="2"/>
              <a:buChar char="ü"/>
            </a:pPr>
            <a:r>
              <a:rPr lang="en-US" dirty="0" smtClean="0"/>
              <a:t>Analyze ethical reasoning.</a:t>
            </a:r>
          </a:p>
          <a:p>
            <a:pPr>
              <a:buFont typeface="Wingdings" charset="2"/>
              <a:buChar char="q"/>
            </a:pPr>
            <a:r>
              <a:rPr lang="en-US" dirty="0" smtClean="0"/>
              <a:t>Know two key threats to ethics.</a:t>
            </a:r>
          </a:p>
          <a:p>
            <a:pPr lvl="1">
              <a:buFont typeface="Wingdings" charset="2"/>
              <a:buChar char="ü"/>
            </a:pPr>
            <a:r>
              <a:rPr lang="en-US" dirty="0" smtClean="0"/>
              <a:t>Relativism </a:t>
            </a:r>
          </a:p>
          <a:p>
            <a:pPr lvl="2">
              <a:buFont typeface="Wingdings" charset="2"/>
              <a:buChar char="ü"/>
            </a:pPr>
            <a:r>
              <a:rPr lang="en-US" dirty="0" smtClean="0"/>
              <a:t>Arguments For</a:t>
            </a:r>
          </a:p>
          <a:p>
            <a:pPr lvl="2">
              <a:buFont typeface="Wingdings" charset="2"/>
              <a:buChar char="q"/>
            </a:pPr>
            <a:r>
              <a:rPr lang="en-US" dirty="0" smtClean="0"/>
              <a:t>Arguments Against / Criticisms</a:t>
            </a:r>
          </a:p>
          <a:p>
            <a:pPr lvl="1">
              <a:buFont typeface="Wingdings" charset="2"/>
              <a:buChar char="q"/>
            </a:pPr>
            <a:r>
              <a:rPr lang="en-US" dirty="0" smtClean="0"/>
              <a:t>Self-interest theory</a:t>
            </a:r>
          </a:p>
          <a:p>
            <a:pPr lvl="2">
              <a:buFont typeface="Wingdings" charset="2"/>
              <a:buChar char="q"/>
            </a:pPr>
            <a:r>
              <a:rPr lang="en-US" dirty="0" smtClean="0"/>
              <a:t>Arguments For</a:t>
            </a:r>
          </a:p>
          <a:p>
            <a:pPr lvl="2">
              <a:buFont typeface="Wingdings" charset="2"/>
              <a:buChar char="q"/>
            </a:pPr>
            <a:r>
              <a:rPr lang="en-US" dirty="0" smtClean="0"/>
              <a:t>Arguments Against / Criticisms</a:t>
            </a:r>
          </a:p>
          <a:p>
            <a:pPr>
              <a:buFont typeface="Wingdings" charset="2"/>
              <a:buChar char="q"/>
            </a:pPr>
            <a:r>
              <a:rPr lang="en-US" dirty="0" smtClean="0"/>
              <a:t>Understand three theories of ethics:</a:t>
            </a:r>
          </a:p>
          <a:p>
            <a:pPr lvl="1">
              <a:buFont typeface="Wingdings" charset="2"/>
              <a:buChar char="q"/>
            </a:pPr>
            <a:r>
              <a:rPr lang="en-US" dirty="0" smtClean="0"/>
              <a:t>Religious Ethics</a:t>
            </a:r>
          </a:p>
          <a:p>
            <a:pPr lvl="1">
              <a:buFont typeface="Wingdings" charset="2"/>
              <a:buChar char="q"/>
            </a:pPr>
            <a:r>
              <a:rPr lang="en-US" dirty="0" smtClean="0"/>
              <a:t>Duty Ethics</a:t>
            </a:r>
          </a:p>
          <a:p>
            <a:pPr lvl="1">
              <a:buFont typeface="Wingdings" charset="2"/>
              <a:buChar char="q"/>
            </a:pPr>
            <a:r>
              <a:rPr lang="en-US" dirty="0" smtClean="0"/>
              <a:t>Utilitarianism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503238"/>
            <a:ext cx="9144000" cy="868362"/>
          </a:xfrm>
        </p:spPr>
        <p:txBody>
          <a:bodyPr/>
          <a:lstStyle/>
          <a:p>
            <a:r>
              <a:rPr lang="en-US" dirty="0" smtClean="0"/>
              <a:t>Moral Relativism and ‘Tolerance’</a:t>
            </a:r>
            <a:endParaRPr lang="en-US" dirty="0"/>
          </a:p>
        </p:txBody>
      </p:sp>
      <p:sp>
        <p:nvSpPr>
          <p:cNvPr id="3" name="Content Placeholder 2"/>
          <p:cNvSpPr>
            <a:spLocks noGrp="1"/>
          </p:cNvSpPr>
          <p:nvPr>
            <p:ph idx="1"/>
          </p:nvPr>
        </p:nvSpPr>
        <p:spPr>
          <a:xfrm>
            <a:off x="914400" y="1735138"/>
            <a:ext cx="7313613" cy="4437062"/>
          </a:xfrm>
        </p:spPr>
        <p:txBody>
          <a:bodyPr>
            <a:normAutofit/>
          </a:bodyPr>
          <a:lstStyle/>
          <a:p>
            <a:r>
              <a:rPr lang="en-US" dirty="0" smtClean="0"/>
              <a:t>One of the primary appeals of MR is that it is equated with ‘tolerance’ for others. It is assumed to be the antagonist of “cultural imperialism” (the belief that my culture is superior to all others). Surely it is more reasonable to say “I-have-my-beliefs-they-have-theirs”.</a:t>
            </a:r>
          </a:p>
          <a:p>
            <a:r>
              <a:rPr lang="en-US" dirty="0" smtClean="0"/>
              <a:t> The problem: Moral Relativism does NOT equal tolerance. Consider:</a:t>
            </a:r>
          </a:p>
          <a:p>
            <a:pPr lvl="1"/>
            <a:r>
              <a:rPr lang="en-US" dirty="0" smtClean="0"/>
              <a:t>“The Thugs” and my response to them. </a:t>
            </a:r>
          </a:p>
          <a:p>
            <a:pPr lvl="1"/>
            <a:r>
              <a:rPr lang="en-US" dirty="0" smtClean="0"/>
              <a:t>Therefore… universal tolerance is contrary to moral relativism, which itself is intolerant.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Arguments Against M.R.</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There are 2 key ways to criticize Moral Relativism. </a:t>
            </a:r>
          </a:p>
          <a:p>
            <a:pPr lvl="1">
              <a:buAutoNum type="alphaLcPeriod"/>
            </a:pPr>
            <a:r>
              <a:rPr lang="en-US" dirty="0" smtClean="0"/>
              <a:t>Despite appearances, there are in fact some core values that have been accepted by all cultures. </a:t>
            </a:r>
          </a:p>
          <a:p>
            <a:pPr lvl="1">
              <a:buAutoNum type="alphaLcPeriod"/>
            </a:pPr>
            <a:r>
              <a:rPr lang="en-US" dirty="0" smtClean="0"/>
              <a:t>We can, in fact, justify our values.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Core Values</a:t>
            </a:r>
            <a:endParaRPr lang="en-US" dirty="0"/>
          </a:p>
        </p:txBody>
      </p:sp>
      <p:sp>
        <p:nvSpPr>
          <p:cNvPr id="3" name="Content Placeholder 2"/>
          <p:cNvSpPr>
            <a:spLocks noGrp="1"/>
          </p:cNvSpPr>
          <p:nvPr>
            <p:ph idx="1"/>
          </p:nvPr>
        </p:nvSpPr>
        <p:spPr>
          <a:xfrm>
            <a:off x="914400" y="1735138"/>
            <a:ext cx="7924800" cy="4970462"/>
          </a:xfrm>
        </p:spPr>
        <p:txBody>
          <a:bodyPr>
            <a:normAutofit fontScale="92500" lnSpcReduction="20000"/>
          </a:bodyPr>
          <a:lstStyle/>
          <a:p>
            <a:r>
              <a:rPr lang="en-US" dirty="0" smtClean="0"/>
              <a:t>Anthropology shows that all cultures in world history have had some kind of rules to regulate communal life to the effect of:</a:t>
            </a:r>
          </a:p>
          <a:p>
            <a:pPr lvl="1"/>
            <a:r>
              <a:rPr lang="en-US" dirty="0" smtClean="0"/>
              <a:t>Limiting violence</a:t>
            </a:r>
          </a:p>
          <a:p>
            <a:pPr lvl="1"/>
            <a:r>
              <a:rPr lang="en-US" dirty="0" smtClean="0"/>
              <a:t>Protecting property</a:t>
            </a:r>
          </a:p>
          <a:p>
            <a:pPr lvl="1"/>
            <a:r>
              <a:rPr lang="en-US" dirty="0" smtClean="0"/>
              <a:t>Promoting honesty</a:t>
            </a:r>
          </a:p>
          <a:p>
            <a:pPr lvl="1"/>
            <a:endParaRPr lang="en-US" dirty="0" smtClean="0"/>
          </a:p>
          <a:p>
            <a:r>
              <a:rPr lang="en-US" dirty="0" smtClean="0"/>
              <a:t>Why, do you think, these universal values must exist in societies? </a:t>
            </a:r>
          </a:p>
          <a:p>
            <a:r>
              <a:rPr lang="en-US" dirty="0" smtClean="0"/>
              <a:t>Could a society survive by:</a:t>
            </a:r>
          </a:p>
          <a:p>
            <a:pPr lvl="1"/>
            <a:r>
              <a:rPr lang="en-US" dirty="0" smtClean="0"/>
              <a:t>Promoting unnecessary suffering for its members?</a:t>
            </a:r>
          </a:p>
          <a:p>
            <a:pPr lvl="1"/>
            <a:r>
              <a:rPr lang="en-US" dirty="0" smtClean="0"/>
              <a:t>Encouraging theft?</a:t>
            </a:r>
          </a:p>
          <a:p>
            <a:pPr lvl="1"/>
            <a:r>
              <a:rPr lang="en-US" dirty="0" smtClean="0"/>
              <a:t>Honoring deception? </a:t>
            </a:r>
          </a:p>
          <a:p>
            <a:pPr lvl="1"/>
            <a:endParaRPr lang="en-US" dirty="0" smtClean="0"/>
          </a:p>
          <a:p>
            <a:r>
              <a:rPr lang="en-US" dirty="0" smtClean="0"/>
              <a:t>Even cannibalistic tribes don’t go around eating each other…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2000"/>
                                        <p:tgtEl>
                                          <p:spTgt spid="3">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2000"/>
                                        <p:tgtEl>
                                          <p:spTgt spid="3">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2000"/>
                                        <p:tgtEl>
                                          <p:spTgt spid="3">
                                            <p:txEl>
                                              <p:pRg st="8" end="8"/>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2000"/>
                                        <p:tgtEl>
                                          <p:spTgt spid="3">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Outsiders vs. Insiders</a:t>
            </a:r>
            <a:endParaRPr lang="en-US" dirty="0"/>
          </a:p>
        </p:txBody>
      </p:sp>
      <p:sp>
        <p:nvSpPr>
          <p:cNvPr id="3" name="Content Placeholder 2"/>
          <p:cNvSpPr>
            <a:spLocks noGrp="1"/>
          </p:cNvSpPr>
          <p:nvPr>
            <p:ph idx="1"/>
          </p:nvPr>
        </p:nvSpPr>
        <p:spPr>
          <a:xfrm>
            <a:off x="914400" y="1735138"/>
            <a:ext cx="7313613" cy="4665662"/>
          </a:xfrm>
        </p:spPr>
        <p:txBody>
          <a:bodyPr>
            <a:normAutofit/>
          </a:bodyPr>
          <a:lstStyle/>
          <a:p>
            <a:r>
              <a:rPr lang="en-US" dirty="0" smtClean="0"/>
              <a:t>The lack of morality which we often see displayed (intense violence, dishonesty, and theft) seems to be constantly directed at outsiders of a given society, rather the members within the society. </a:t>
            </a:r>
          </a:p>
          <a:p>
            <a:r>
              <a:rPr lang="en-US" dirty="0" smtClean="0"/>
              <a:t>This mistreatment of outsiders, in other words, could be attributed to different </a:t>
            </a:r>
            <a:r>
              <a:rPr lang="en-US" b="1" i="1" u="sng" dirty="0" smtClean="0"/>
              <a:t>facts</a:t>
            </a:r>
            <a:r>
              <a:rPr lang="en-US" b="1" i="1" dirty="0" smtClean="0"/>
              <a:t> </a:t>
            </a:r>
            <a:r>
              <a:rPr lang="en-US" dirty="0" smtClean="0"/>
              <a:t>rather than different </a:t>
            </a:r>
            <a:r>
              <a:rPr lang="en-US" b="1" i="1" u="sng" dirty="0" smtClean="0"/>
              <a:t>moral principles</a:t>
            </a:r>
            <a:r>
              <a:rPr lang="en-US" dirty="0" smtClean="0"/>
              <a:t>. </a:t>
            </a:r>
            <a:endParaRPr lang="en-US" b="1" dirty="0" smtClean="0"/>
          </a:p>
          <a:p>
            <a:pPr lvl="1"/>
            <a:r>
              <a:rPr lang="en-US" dirty="0" smtClean="0"/>
              <a:t>Cannibals are </a:t>
            </a:r>
            <a:r>
              <a:rPr lang="en-US" b="1" i="1" dirty="0" smtClean="0"/>
              <a:t>wrong</a:t>
            </a:r>
            <a:r>
              <a:rPr lang="en-US" dirty="0" smtClean="0"/>
              <a:t> that outsiders are “just meat”</a:t>
            </a:r>
          </a:p>
          <a:p>
            <a:pPr lvl="1"/>
            <a:r>
              <a:rPr lang="en-US" dirty="0" smtClean="0"/>
              <a:t>Early Americans were </a:t>
            </a:r>
            <a:r>
              <a:rPr lang="en-US" i="1" dirty="0" smtClean="0"/>
              <a:t>wrong</a:t>
            </a:r>
            <a:r>
              <a:rPr lang="en-US" dirty="0" smtClean="0"/>
              <a:t> that black people were “subspecies” or “intended for slavery”.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endParaRPr lang="en-US" dirty="0" smtClean="0"/>
          </a:p>
          <a:p>
            <a:pPr>
              <a:buNone/>
            </a:pPr>
            <a:endParaRPr lang="en-US" dirty="0" smtClean="0"/>
          </a:p>
          <a:p>
            <a:r>
              <a:rPr lang="en-US" dirty="0" smtClean="0"/>
              <a:t>Which 5 moral values do you think have the greatest likelihood of being “universal”? Why? </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Intuitive Justification</a:t>
            </a:r>
            <a:endParaRPr lang="en-US" dirty="0"/>
          </a:p>
        </p:txBody>
      </p:sp>
      <p:sp>
        <p:nvSpPr>
          <p:cNvPr id="3" name="Content Placeholder 2"/>
          <p:cNvSpPr>
            <a:spLocks noGrp="1"/>
          </p:cNvSpPr>
          <p:nvPr>
            <p:ph idx="1"/>
          </p:nvPr>
        </p:nvSpPr>
        <p:spPr>
          <a:xfrm>
            <a:off x="914400" y="1735138"/>
            <a:ext cx="7313613" cy="4894262"/>
          </a:xfrm>
        </p:spPr>
        <p:txBody>
          <a:bodyPr>
            <a:normAutofit lnSpcReduction="10000"/>
          </a:bodyPr>
          <a:lstStyle/>
          <a:p>
            <a:r>
              <a:rPr lang="en-US" dirty="0" smtClean="0"/>
              <a:t>It could be argued that some core values – such as belief that it is wrong to inflict unnecessary pain on other people – are intuitively obvious, and that skepticism of such values is no more justified that any other form of skepticism. </a:t>
            </a:r>
          </a:p>
          <a:p>
            <a:pPr lvl="1"/>
            <a:r>
              <a:rPr lang="en-US" dirty="0" smtClean="0"/>
              <a:t>You can be skeptical that 2+2 = 4, but your skepticism would be unjustifiable. Because I can justify my position, I have the greater claim. Likewise, you can be skeptical that “torturing an innocent” is wrong, but I can justify in ways that you cannot. </a:t>
            </a:r>
          </a:p>
          <a:p>
            <a:pPr lvl="1"/>
            <a:r>
              <a:rPr lang="en-US" dirty="0" smtClean="0"/>
              <a:t>However: intuition cannot be used universally. In the debate of abortion, there would not be consensus on what is “intuitive.” This is a tool only for very broad moral principles, useful for establishing the boundaries.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3613" cy="868362"/>
          </a:xfrm>
        </p:spPr>
        <p:txBody>
          <a:bodyPr/>
          <a:lstStyle/>
          <a:p>
            <a:r>
              <a:rPr lang="en-US" dirty="0" smtClean="0"/>
              <a:t>Our Objectives</a:t>
            </a:r>
            <a:endParaRPr lang="en-US" dirty="0"/>
          </a:p>
        </p:txBody>
      </p:sp>
      <p:sp>
        <p:nvSpPr>
          <p:cNvPr id="3" name="Content Placeholder 2"/>
          <p:cNvSpPr>
            <a:spLocks noGrp="1"/>
          </p:cNvSpPr>
          <p:nvPr>
            <p:ph idx="1"/>
          </p:nvPr>
        </p:nvSpPr>
        <p:spPr>
          <a:xfrm>
            <a:off x="914400" y="868362"/>
            <a:ext cx="7620000" cy="5989638"/>
          </a:xfrm>
        </p:spPr>
        <p:txBody>
          <a:bodyPr>
            <a:normAutofit/>
          </a:bodyPr>
          <a:lstStyle/>
          <a:p>
            <a:pPr>
              <a:buFont typeface="Wingdings" charset="2"/>
              <a:buChar char="ü"/>
            </a:pPr>
            <a:r>
              <a:rPr lang="en-US" dirty="0" smtClean="0"/>
              <a:t>Define is the nature of ethics.</a:t>
            </a:r>
          </a:p>
          <a:p>
            <a:pPr>
              <a:buFont typeface="Wingdings" charset="2"/>
              <a:buChar char="ü"/>
            </a:pPr>
            <a:r>
              <a:rPr lang="en-US" dirty="0" smtClean="0"/>
              <a:t>Analyze ethical reasoning.</a:t>
            </a:r>
          </a:p>
          <a:p>
            <a:pPr>
              <a:buFont typeface="Wingdings" charset="2"/>
              <a:buChar char="q"/>
            </a:pPr>
            <a:r>
              <a:rPr lang="en-US" dirty="0" smtClean="0"/>
              <a:t>Know two key threats to ethics.</a:t>
            </a:r>
          </a:p>
          <a:p>
            <a:pPr lvl="1">
              <a:buFont typeface="Wingdings" charset="2"/>
              <a:buChar char="ü"/>
            </a:pPr>
            <a:r>
              <a:rPr lang="en-US" dirty="0" smtClean="0"/>
              <a:t>Relativism </a:t>
            </a:r>
          </a:p>
          <a:p>
            <a:pPr lvl="2">
              <a:buFont typeface="Wingdings" charset="2"/>
              <a:buChar char="ü"/>
            </a:pPr>
            <a:r>
              <a:rPr lang="en-US" dirty="0" smtClean="0"/>
              <a:t>Arguments For</a:t>
            </a:r>
          </a:p>
          <a:p>
            <a:pPr lvl="2">
              <a:buFont typeface="Wingdings" charset="2"/>
              <a:buChar char="ü"/>
            </a:pPr>
            <a:r>
              <a:rPr lang="en-US" dirty="0" smtClean="0"/>
              <a:t>Arguments Against / Criticisms</a:t>
            </a:r>
          </a:p>
          <a:p>
            <a:pPr lvl="1">
              <a:buFont typeface="Wingdings" charset="2"/>
              <a:buChar char="q"/>
            </a:pPr>
            <a:r>
              <a:rPr lang="en-US" dirty="0" smtClean="0"/>
              <a:t>Self-interest theory</a:t>
            </a:r>
          </a:p>
          <a:p>
            <a:pPr lvl="2">
              <a:buFont typeface="Wingdings" charset="2"/>
              <a:buChar char="q"/>
            </a:pPr>
            <a:r>
              <a:rPr lang="en-US" dirty="0" smtClean="0"/>
              <a:t>Arguments For</a:t>
            </a:r>
          </a:p>
          <a:p>
            <a:pPr lvl="2">
              <a:buFont typeface="Wingdings" charset="2"/>
              <a:buChar char="q"/>
            </a:pPr>
            <a:r>
              <a:rPr lang="en-US" dirty="0" smtClean="0"/>
              <a:t>Arguments Against / Criticisms</a:t>
            </a:r>
          </a:p>
          <a:p>
            <a:pPr>
              <a:buFont typeface="Wingdings" charset="2"/>
              <a:buChar char="q"/>
            </a:pPr>
            <a:r>
              <a:rPr lang="en-US" dirty="0" smtClean="0"/>
              <a:t>Understand three theories of ethics:</a:t>
            </a:r>
          </a:p>
          <a:p>
            <a:pPr lvl="1">
              <a:buFont typeface="Wingdings" charset="2"/>
              <a:buChar char="q"/>
            </a:pPr>
            <a:r>
              <a:rPr lang="en-US" dirty="0" smtClean="0"/>
              <a:t>Religious Ethics</a:t>
            </a:r>
          </a:p>
          <a:p>
            <a:pPr lvl="1">
              <a:buFont typeface="Wingdings" charset="2"/>
              <a:buChar char="q"/>
            </a:pPr>
            <a:r>
              <a:rPr lang="en-US" dirty="0" smtClean="0"/>
              <a:t>Duty Ethics</a:t>
            </a:r>
          </a:p>
          <a:p>
            <a:pPr lvl="1">
              <a:buFont typeface="Wingdings" charset="2"/>
              <a:buChar char="q"/>
            </a:pPr>
            <a:r>
              <a:rPr lang="en-US" dirty="0" smtClean="0"/>
              <a:t>Utilitarianism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Self-Interest Theory</a:t>
            </a:r>
            <a:endParaRPr lang="en-US" dirty="0"/>
          </a:p>
        </p:txBody>
      </p:sp>
      <p:sp>
        <p:nvSpPr>
          <p:cNvPr id="3" name="Content Placeholder 2"/>
          <p:cNvSpPr>
            <a:spLocks noGrp="1"/>
          </p:cNvSpPr>
          <p:nvPr>
            <p:ph idx="1"/>
          </p:nvPr>
        </p:nvSpPr>
        <p:spPr>
          <a:xfrm>
            <a:off x="914400" y="1735138"/>
            <a:ext cx="7313613" cy="4894262"/>
          </a:xfrm>
        </p:spPr>
        <p:txBody>
          <a:bodyPr>
            <a:normAutofit/>
          </a:bodyPr>
          <a:lstStyle/>
          <a:p>
            <a:r>
              <a:rPr lang="en-US" dirty="0" smtClean="0"/>
              <a:t>According to the self-interest theory, humans always and everywhere are selfish. </a:t>
            </a:r>
          </a:p>
          <a:p>
            <a:r>
              <a:rPr lang="en-US" dirty="0" smtClean="0"/>
              <a:t>This presupposes that selfishness is the antonym of moral, which implies that even if there are objective moral values, we are incapable of living up to them. </a:t>
            </a:r>
          </a:p>
          <a:p>
            <a:r>
              <a:rPr lang="en-US" dirty="0" smtClean="0"/>
              <a:t>The deduction looks like this:</a:t>
            </a:r>
          </a:p>
          <a:p>
            <a:pPr algn="ctr">
              <a:buNone/>
            </a:pPr>
            <a:r>
              <a:rPr lang="en-US" dirty="0" smtClean="0"/>
              <a:t>       To be selfish is to be immoral</a:t>
            </a:r>
            <a:br>
              <a:rPr lang="en-US" dirty="0" smtClean="0"/>
            </a:br>
            <a:r>
              <a:rPr lang="en-US" dirty="0" smtClean="0"/>
              <a:t>Human Beings are selfish</a:t>
            </a:r>
            <a:br>
              <a:rPr lang="en-US" dirty="0" smtClean="0"/>
            </a:br>
            <a:r>
              <a:rPr lang="en-US" dirty="0" smtClean="0"/>
              <a:t/>
            </a:r>
            <a:br>
              <a:rPr lang="en-US" dirty="0" smtClean="0"/>
            </a:br>
            <a:r>
              <a:rPr lang="en-US" dirty="0" smtClean="0"/>
              <a:t>Therefore: Human Beings are immoral.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95400"/>
            <a:ext cx="7313613" cy="5105400"/>
          </a:xfrm>
        </p:spPr>
        <p:txBody>
          <a:bodyPr>
            <a:normAutofit fontScale="92500"/>
          </a:bodyPr>
          <a:lstStyle/>
          <a:p>
            <a:r>
              <a:rPr lang="en-US" dirty="0" smtClean="0"/>
              <a:t>By lunchtime, Phoebe’s </a:t>
            </a:r>
            <a:r>
              <a:rPr lang="en-US" dirty="0" err="1" smtClean="0"/>
              <a:t>ToK</a:t>
            </a:r>
            <a:r>
              <a:rPr lang="en-US" dirty="0" smtClean="0"/>
              <a:t> teacher, Mr.</a:t>
            </a:r>
            <a:r>
              <a:rPr lang="en-US" dirty="0" smtClean="0"/>
              <a:t> Moore, </a:t>
            </a:r>
            <a:r>
              <a:rPr lang="en-US" dirty="0" smtClean="0"/>
              <a:t>had asked to see her. He quickly realized the fact that a large portion of her paper was plagiarized and confronts her about it. </a:t>
            </a:r>
          </a:p>
          <a:p>
            <a:r>
              <a:rPr lang="en-US" dirty="0" smtClean="0"/>
              <a:t>Phoebe bursts into tears and explains to him about all the pressures of being sick, taking five HL courses, being involved with CAS and drama,  and being president of the student body. </a:t>
            </a:r>
            <a:r>
              <a:rPr lang="en-US" dirty="0" err="1" smtClean="0"/>
              <a:t>Umel</a:t>
            </a:r>
            <a:r>
              <a:rPr lang="en-US" dirty="0" smtClean="0"/>
              <a:t>  is her number one choice for college and she felt she had to make a choice.</a:t>
            </a:r>
          </a:p>
          <a:p>
            <a:r>
              <a:rPr lang="en-US" dirty="0" smtClean="0"/>
              <a:t>Mr.</a:t>
            </a:r>
            <a:r>
              <a:rPr lang="en-US" dirty="0" smtClean="0"/>
              <a:t> Moore listens </a:t>
            </a:r>
            <a:r>
              <a:rPr lang="en-US" dirty="0" smtClean="0"/>
              <a:t>to her, but decides that the issue is over his head. He brings the issue to the attention of the DP committee </a:t>
            </a:r>
            <a:r>
              <a:rPr lang="en-US" dirty="0" smtClean="0"/>
              <a:t>(</a:t>
            </a:r>
            <a:r>
              <a:rPr lang="en-US" dirty="0" smtClean="0"/>
              <a:t>Mr. </a:t>
            </a:r>
            <a:r>
              <a:rPr lang="en-US" dirty="0" err="1" smtClean="0"/>
              <a:t>Wendling</a:t>
            </a:r>
            <a:r>
              <a:rPr lang="en-US" dirty="0" smtClean="0"/>
              <a:t>,  Mr. Nelson, </a:t>
            </a:r>
            <a:r>
              <a:rPr lang="en-US" dirty="0" smtClean="0"/>
              <a:t>Mr.</a:t>
            </a:r>
            <a:r>
              <a:rPr lang="en-US" dirty="0" smtClean="0"/>
              <a:t> </a:t>
            </a:r>
            <a:r>
              <a:rPr lang="en-US" dirty="0" err="1" smtClean="0"/>
              <a:t>Postema</a:t>
            </a:r>
            <a:r>
              <a:rPr lang="en-US" dirty="0" smtClean="0"/>
              <a:t>, Dr. </a:t>
            </a:r>
            <a:r>
              <a:rPr lang="en-US" dirty="0" err="1" smtClean="0"/>
              <a:t>Penland</a:t>
            </a:r>
            <a:r>
              <a:rPr lang="en-US" dirty="0" smtClean="0"/>
              <a:t>…</a:t>
            </a:r>
            <a:r>
              <a:rPr lang="en-US" dirty="0" smtClean="0"/>
              <a:t>).  </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it Down…</a:t>
            </a:r>
            <a:endParaRPr lang="en-US" dirty="0"/>
          </a:p>
        </p:txBody>
      </p:sp>
      <p:sp>
        <p:nvSpPr>
          <p:cNvPr id="3" name="Content Placeholder 2"/>
          <p:cNvSpPr>
            <a:spLocks noGrp="1"/>
          </p:cNvSpPr>
          <p:nvPr>
            <p:ph idx="1"/>
          </p:nvPr>
        </p:nvSpPr>
        <p:spPr/>
        <p:txBody>
          <a:bodyPr/>
          <a:lstStyle/>
          <a:p>
            <a:r>
              <a:rPr lang="en-US" dirty="0" smtClean="0"/>
              <a:t>Self-Interest Theory can be explored through</a:t>
            </a:r>
            <a:br>
              <a:rPr lang="en-US" dirty="0" smtClean="0"/>
            </a:br>
            <a:r>
              <a:rPr lang="en-US" dirty="0" smtClean="0"/>
              <a:t> four key arguments:</a:t>
            </a:r>
            <a:br>
              <a:rPr lang="en-US" dirty="0" smtClean="0"/>
            </a:br>
            <a:endParaRPr lang="en-US" dirty="0" smtClean="0"/>
          </a:p>
          <a:p>
            <a:pPr lvl="2">
              <a:buNone/>
            </a:pPr>
            <a:r>
              <a:rPr lang="en-US" dirty="0" smtClean="0"/>
              <a:t>a. The Definitional Argument</a:t>
            </a:r>
          </a:p>
          <a:p>
            <a:pPr lvl="2">
              <a:buNone/>
            </a:pPr>
            <a:r>
              <a:rPr lang="en-US" dirty="0" err="1" smtClean="0"/>
              <a:t>b</a:t>
            </a:r>
            <a:r>
              <a:rPr lang="en-US" dirty="0" smtClean="0"/>
              <a:t>. The Evolutionary Argument</a:t>
            </a:r>
          </a:p>
          <a:p>
            <a:pPr lvl="2">
              <a:buNone/>
            </a:pPr>
            <a:r>
              <a:rPr lang="en-US" dirty="0" err="1" smtClean="0"/>
              <a:t>c</a:t>
            </a:r>
            <a:r>
              <a:rPr lang="en-US" dirty="0" smtClean="0"/>
              <a:t>. The Hidden Benefits Argument</a:t>
            </a:r>
          </a:p>
          <a:p>
            <a:pPr lvl="2">
              <a:buNone/>
            </a:pPr>
            <a:r>
              <a:rPr lang="en-US" dirty="0" err="1" smtClean="0"/>
              <a:t>d</a:t>
            </a:r>
            <a:r>
              <a:rPr lang="en-US" dirty="0" smtClean="0"/>
              <a:t>. The Fear of Punishment Argument</a:t>
            </a:r>
          </a:p>
          <a:p>
            <a:pPr lvl="1"/>
            <a:endParaRPr lang="en-US" dirty="0" smtClean="0"/>
          </a:p>
          <a:p>
            <a:r>
              <a:rPr lang="en-US" dirty="0" smtClean="0"/>
              <a:t>We will explore each, then criticisms of each.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Definitional Argument </a:t>
            </a:r>
            <a:endParaRPr lang="en-US" dirty="0"/>
          </a:p>
        </p:txBody>
      </p:sp>
      <p:sp>
        <p:nvSpPr>
          <p:cNvPr id="3" name="Content Placeholder 2"/>
          <p:cNvSpPr>
            <a:spLocks noGrp="1"/>
          </p:cNvSpPr>
          <p:nvPr>
            <p:ph idx="1"/>
          </p:nvPr>
        </p:nvSpPr>
        <p:spPr/>
        <p:txBody>
          <a:bodyPr/>
          <a:lstStyle/>
          <a:p>
            <a:r>
              <a:rPr lang="en-US" dirty="0" smtClean="0"/>
              <a:t>It is true by definition that everyone is selfish. </a:t>
            </a:r>
          </a:p>
          <a:p>
            <a:r>
              <a:rPr lang="en-US" dirty="0" smtClean="0"/>
              <a:t>The idea behind this argument is this:</a:t>
            </a:r>
          </a:p>
          <a:p>
            <a:pPr lvl="1" algn="ctr">
              <a:buNone/>
            </a:pPr>
            <a:endParaRPr lang="en-US" dirty="0" smtClean="0"/>
          </a:p>
          <a:p>
            <a:pPr lvl="1" algn="ctr">
              <a:buNone/>
            </a:pPr>
            <a:r>
              <a:rPr lang="en-US" dirty="0" smtClean="0"/>
              <a:t>You are being selfish when you do what you want to do. </a:t>
            </a:r>
          </a:p>
          <a:p>
            <a:pPr lvl="1" algn="ctr">
              <a:buNone/>
            </a:pPr>
            <a:r>
              <a:rPr lang="en-US" dirty="0" smtClean="0"/>
              <a:t>You always end up doing what you most want to do, otherwise you wouldn’t do it. </a:t>
            </a:r>
          </a:p>
          <a:p>
            <a:pPr lvl="1" algn="ctr">
              <a:buNone/>
            </a:pPr>
            <a:endParaRPr lang="en-US" dirty="0" smtClean="0"/>
          </a:p>
          <a:p>
            <a:pPr lvl="1" algn="ctr">
              <a:buNone/>
            </a:pPr>
            <a:r>
              <a:rPr lang="en-US" dirty="0" smtClean="0"/>
              <a:t>Therefore: you must be selfish all the time. </a:t>
            </a:r>
          </a:p>
          <a:p>
            <a:pPr lvl="1" algn="ctr">
              <a:buNone/>
            </a:pPr>
            <a:endParaRPr lang="en-US" dirty="0" smtClean="0"/>
          </a:p>
          <a:p>
            <a:pPr lvl="1" algn="ctr">
              <a:buNone/>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a:t>
            </a:r>
            <a:endParaRPr lang="en-US" dirty="0"/>
          </a:p>
        </p:txBody>
      </p:sp>
      <p:sp>
        <p:nvSpPr>
          <p:cNvPr id="3" name="Content Placeholder 2"/>
          <p:cNvSpPr>
            <a:spLocks noGrp="1"/>
          </p:cNvSpPr>
          <p:nvPr>
            <p:ph idx="1"/>
          </p:nvPr>
        </p:nvSpPr>
        <p:spPr>
          <a:xfrm>
            <a:off x="609600" y="1735138"/>
            <a:ext cx="8077200" cy="4589462"/>
          </a:xfrm>
        </p:spPr>
        <p:txBody>
          <a:bodyPr>
            <a:normAutofit lnSpcReduction="10000"/>
          </a:bodyPr>
          <a:lstStyle/>
          <a:p>
            <a:r>
              <a:rPr lang="en-US" dirty="0" smtClean="0"/>
              <a:t>Donald Trump vs. Mother Theresa </a:t>
            </a:r>
          </a:p>
          <a:p>
            <a:pPr lvl="1"/>
            <a:r>
              <a:rPr lang="en-US" dirty="0" smtClean="0"/>
              <a:t>Trump is a multi-millionaire who spends all of his time making money for himself. </a:t>
            </a:r>
          </a:p>
          <a:p>
            <a:pPr lvl="1"/>
            <a:r>
              <a:rPr lang="en-US" dirty="0" smtClean="0"/>
              <a:t>Mother Theresa was a woman who dedicated her life to helping the poor. </a:t>
            </a:r>
          </a:p>
          <a:p>
            <a:r>
              <a:rPr lang="en-US" dirty="0" smtClean="0"/>
              <a:t>Traditional argument would say that Trump is selfish, and Theresa is unselfish. But consider: Trump would hate doing what MT does, but MT would also hate doing what Trump does. They get their “buzz” in different ways, but are both meeting their preference. </a:t>
            </a:r>
          </a:p>
          <a:p>
            <a:r>
              <a:rPr lang="en-US" dirty="0" smtClean="0"/>
              <a:t>Self-interest theory says: MT and DT are both equally selfish. </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Criticisms</a:t>
            </a:r>
            <a:endParaRPr lang="en-US" dirty="0"/>
          </a:p>
        </p:txBody>
      </p:sp>
      <p:sp>
        <p:nvSpPr>
          <p:cNvPr id="3" name="Content Placeholder 2"/>
          <p:cNvSpPr>
            <a:spLocks noGrp="1"/>
          </p:cNvSpPr>
          <p:nvPr>
            <p:ph idx="1"/>
          </p:nvPr>
        </p:nvSpPr>
        <p:spPr>
          <a:xfrm>
            <a:off x="685800" y="1676400"/>
            <a:ext cx="7696200" cy="4894262"/>
          </a:xfrm>
        </p:spPr>
        <p:txBody>
          <a:bodyPr>
            <a:normAutofit/>
          </a:bodyPr>
          <a:lstStyle/>
          <a:p>
            <a:r>
              <a:rPr lang="en-US" dirty="0" smtClean="0"/>
              <a:t>This definition robs the word “selfish” of any meaning. </a:t>
            </a:r>
          </a:p>
          <a:p>
            <a:pPr lvl="1"/>
            <a:r>
              <a:rPr lang="en-US" dirty="0" smtClean="0"/>
              <a:t>If people are always selfish, no matter what they do, then it is no longer a criticism to call them selfish. It is, in this way, self defeating. Its like saying “humans are humans”. True, but you didn’t really say anything. </a:t>
            </a:r>
          </a:p>
          <a:p>
            <a:r>
              <a:rPr lang="en-US" dirty="0" smtClean="0"/>
              <a:t>The contrast on the previous slide shows how counter-intuitive this belief is. Perhaps we should distinguish between </a:t>
            </a:r>
            <a:r>
              <a:rPr lang="en-US" b="1" dirty="0" smtClean="0"/>
              <a:t>self-regarding desires</a:t>
            </a:r>
            <a:r>
              <a:rPr lang="en-US" dirty="0" smtClean="0"/>
              <a:t> and </a:t>
            </a:r>
            <a:r>
              <a:rPr lang="en-US" b="1" dirty="0" smtClean="0"/>
              <a:t>other-regarding desires</a:t>
            </a:r>
            <a:r>
              <a:rPr lang="en-US" dirty="0" smtClean="0"/>
              <a:t> and keep the word “selfish” only for the former. </a:t>
            </a:r>
          </a:p>
          <a:p>
            <a:pPr lvl="1"/>
            <a:r>
              <a:rPr lang="en-US" dirty="0" smtClean="0"/>
              <a:t>Wouldn’t it be a wonderful world if everyone got pleasure out of helping others? Why would we criticize that?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Evolutionary Argument</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This taps into Darwin’s theory of species evolution. “Survival of the fittest” here means that we are biologically programmed to do only what is best for us. Even serving others is only done when it brings the best result for our own survival and well being.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Criticisms</a:t>
            </a:r>
            <a:endParaRPr lang="en-US" dirty="0"/>
          </a:p>
        </p:txBody>
      </p:sp>
      <p:sp>
        <p:nvSpPr>
          <p:cNvPr id="3" name="Content Placeholder 2"/>
          <p:cNvSpPr>
            <a:spLocks noGrp="1"/>
          </p:cNvSpPr>
          <p:nvPr>
            <p:ph idx="1"/>
          </p:nvPr>
        </p:nvSpPr>
        <p:spPr>
          <a:xfrm>
            <a:off x="914400" y="1735138"/>
            <a:ext cx="7313613" cy="5122862"/>
          </a:xfrm>
        </p:spPr>
        <p:txBody>
          <a:bodyPr>
            <a:normAutofit/>
          </a:bodyPr>
          <a:lstStyle/>
          <a:p>
            <a:r>
              <a:rPr lang="en-US" dirty="0" smtClean="0"/>
              <a:t>There is plenty of evidence that </a:t>
            </a:r>
            <a:r>
              <a:rPr lang="en-US" b="1" dirty="0" smtClean="0"/>
              <a:t>empathy</a:t>
            </a:r>
            <a:r>
              <a:rPr lang="en-US" dirty="0" smtClean="0"/>
              <a:t> and </a:t>
            </a:r>
            <a:r>
              <a:rPr lang="en-US" b="1" dirty="0" smtClean="0"/>
              <a:t>altruism</a:t>
            </a:r>
            <a:r>
              <a:rPr lang="en-US" dirty="0" smtClean="0"/>
              <a:t> are as much a part of our biological inheritance as selfishness. </a:t>
            </a:r>
          </a:p>
          <a:p>
            <a:pPr lvl="1"/>
            <a:r>
              <a:rPr lang="en-US" dirty="0" smtClean="0"/>
              <a:t>Monkey food for shock</a:t>
            </a:r>
          </a:p>
          <a:p>
            <a:pPr lvl="1"/>
            <a:r>
              <a:rPr lang="en-US" dirty="0" smtClean="0"/>
              <a:t>Human infants</a:t>
            </a:r>
          </a:p>
          <a:p>
            <a:pPr lvl="2"/>
            <a:r>
              <a:rPr lang="en-US" dirty="0" smtClean="0"/>
              <a:t>These studies indicate that empathy and altruism are innate as selfishness. </a:t>
            </a:r>
          </a:p>
          <a:p>
            <a:r>
              <a:rPr lang="en-US" dirty="0" smtClean="0"/>
              <a:t>A cooperative and kind nature, in which one helps others can be important for maintaining one’s species, and so this argument can be turned around on itself. Being other-regarding is to promote one’s species.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9438"/>
            <a:ext cx="8458200" cy="868362"/>
          </a:xfrm>
        </p:spPr>
        <p:txBody>
          <a:bodyPr/>
          <a:lstStyle/>
          <a:p>
            <a:r>
              <a:rPr lang="en-US" dirty="0" smtClean="0"/>
              <a:t>C. The Hidden Benefits Argument</a:t>
            </a:r>
            <a:endParaRPr lang="en-US" dirty="0"/>
          </a:p>
        </p:txBody>
      </p:sp>
      <p:sp>
        <p:nvSpPr>
          <p:cNvPr id="3" name="Content Placeholder 2"/>
          <p:cNvSpPr>
            <a:spLocks noGrp="1"/>
          </p:cNvSpPr>
          <p:nvPr>
            <p:ph idx="1"/>
          </p:nvPr>
        </p:nvSpPr>
        <p:spPr>
          <a:xfrm>
            <a:off x="914400" y="1735138"/>
            <a:ext cx="7467600" cy="4741862"/>
          </a:xfrm>
        </p:spPr>
        <p:txBody>
          <a:bodyPr>
            <a:normAutofit/>
          </a:bodyPr>
          <a:lstStyle/>
          <a:p>
            <a:r>
              <a:rPr lang="en-US" dirty="0" smtClean="0"/>
              <a:t>We get various hidden benefits – such as gratitude, praise, and positive image of ourselves – from being kind to other people. </a:t>
            </a:r>
          </a:p>
          <a:p>
            <a:r>
              <a:rPr lang="en-US" dirty="0" smtClean="0"/>
              <a:t>Consider:</a:t>
            </a:r>
          </a:p>
          <a:p>
            <a:pPr lvl="1"/>
            <a:r>
              <a:rPr lang="en-US" dirty="0" smtClean="0"/>
              <a:t>If you went out of your way to help someone, would you be irritated if they didn’t show any gratitude? </a:t>
            </a:r>
          </a:p>
          <a:p>
            <a:pPr lvl="1"/>
            <a:r>
              <a:rPr lang="en-US" dirty="0" smtClean="0"/>
              <a:t>If you helped a friend when she had a problem, would you be annoyed if she didn’t help you when you have a problem?</a:t>
            </a:r>
          </a:p>
          <a:p>
            <a:pPr lvl="1"/>
            <a:r>
              <a:rPr lang="en-US" dirty="0" smtClean="0"/>
              <a:t>If you gave a lot of money to charity, would you rather your friends found out or not?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a:t>
            </a:r>
            <a:endParaRPr lang="en-US" dirty="0"/>
          </a:p>
        </p:txBody>
      </p:sp>
      <p:sp>
        <p:nvSpPr>
          <p:cNvPr id="3" name="Content Placeholder 2"/>
          <p:cNvSpPr>
            <a:spLocks noGrp="1"/>
          </p:cNvSpPr>
          <p:nvPr>
            <p:ph idx="1"/>
          </p:nvPr>
        </p:nvSpPr>
        <p:spPr>
          <a:xfrm>
            <a:off x="914400" y="1735138"/>
            <a:ext cx="7543800" cy="5122862"/>
          </a:xfrm>
        </p:spPr>
        <p:txBody>
          <a:bodyPr>
            <a:normAutofit/>
          </a:bodyPr>
          <a:lstStyle/>
          <a:p>
            <a:r>
              <a:rPr lang="en-US" dirty="0" smtClean="0"/>
              <a:t>The primary criticism here is that the advocates group all kinds of gratification as “selfishness.” Isn’t there a difference between ensuring that things continue to go your way and feeling good about yourself for doing something nice? Again, we need to separate self-regarding from other-regarding desires and fulfillments. </a:t>
            </a:r>
          </a:p>
          <a:p>
            <a:r>
              <a:rPr lang="en-US" dirty="0" smtClean="0"/>
              <a:t>As philosopher, David Hume, once said:</a:t>
            </a:r>
          </a:p>
          <a:p>
            <a:pPr>
              <a:buNone/>
            </a:pPr>
            <a:r>
              <a:rPr lang="en-US" dirty="0" smtClean="0"/>
              <a:t>		</a:t>
            </a:r>
            <a:r>
              <a:rPr lang="en-US" i="1" dirty="0" smtClean="0"/>
              <a:t>I esteem the man whose self-love, by whatever means, is so directed as to give him a concern for others, and render him serviceable to society; as I hate or despise him who has no regard to anything beyond his own gratifications and enjoyments. </a:t>
            </a:r>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03238"/>
            <a:ext cx="8382000" cy="868362"/>
          </a:xfrm>
        </p:spPr>
        <p:txBody>
          <a:bodyPr/>
          <a:lstStyle/>
          <a:p>
            <a:r>
              <a:rPr lang="en-US" dirty="0" smtClean="0"/>
              <a:t>D. Fear of Punishment Argument</a:t>
            </a:r>
            <a:endParaRPr lang="en-US" dirty="0"/>
          </a:p>
        </p:txBody>
      </p:sp>
      <p:sp>
        <p:nvSpPr>
          <p:cNvPr id="3" name="Content Placeholder 2"/>
          <p:cNvSpPr>
            <a:spLocks noGrp="1"/>
          </p:cNvSpPr>
          <p:nvPr>
            <p:ph idx="1"/>
          </p:nvPr>
        </p:nvSpPr>
        <p:spPr/>
        <p:txBody>
          <a:bodyPr/>
          <a:lstStyle/>
          <a:p>
            <a:r>
              <a:rPr lang="en-US" dirty="0" smtClean="0"/>
              <a:t>The thing which keeps us from breaking social rules is the fear of punishment. When people think about doing something wrong, they think “what if I get caught?”</a:t>
            </a:r>
          </a:p>
          <a:p>
            <a:r>
              <a:rPr lang="en-US" dirty="0" smtClean="0"/>
              <a:t>Imagine: what would happen if all the security and police in Bogor or Jakarta took the day off, or went on strike?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Criticisms</a:t>
            </a:r>
            <a:endParaRPr lang="en-US" dirty="0"/>
          </a:p>
        </p:txBody>
      </p:sp>
      <p:sp>
        <p:nvSpPr>
          <p:cNvPr id="3" name="Content Placeholder 2"/>
          <p:cNvSpPr>
            <a:spLocks noGrp="1"/>
          </p:cNvSpPr>
          <p:nvPr>
            <p:ph idx="1"/>
          </p:nvPr>
        </p:nvSpPr>
        <p:spPr>
          <a:xfrm>
            <a:off x="533400" y="1735138"/>
            <a:ext cx="8077200" cy="4589462"/>
          </a:xfrm>
        </p:spPr>
        <p:txBody>
          <a:bodyPr>
            <a:normAutofit/>
          </a:bodyPr>
          <a:lstStyle/>
          <a:p>
            <a:r>
              <a:rPr lang="en-US" dirty="0" smtClean="0"/>
              <a:t>This does not account for people like Mother Theresa and the many many people like her that do </a:t>
            </a:r>
            <a:r>
              <a:rPr lang="en-US" dirty="0" err="1" smtClean="0"/>
              <a:t>ARKs</a:t>
            </a:r>
            <a:r>
              <a:rPr lang="en-US" dirty="0" smtClean="0"/>
              <a:t> on a daily basis. </a:t>
            </a:r>
          </a:p>
          <a:p>
            <a:r>
              <a:rPr lang="en-US" dirty="0" smtClean="0"/>
              <a:t>Even if you were given total immunity to punishment by God and man, there are surely some things which you would refrain from doing. You might – without punishment – rob a bank or eat 100 cheeseburgers, etc… but you would likely not wish to oppress the needy, commit a senseless killing, or rape someone. These are things you would avoid, even without the fear of punishment.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90600"/>
            <a:ext cx="7313613" cy="5181600"/>
          </a:xfrm>
        </p:spPr>
        <p:txBody>
          <a:bodyPr>
            <a:normAutofit/>
          </a:bodyPr>
          <a:lstStyle/>
          <a:p>
            <a:r>
              <a:rPr lang="en-US" dirty="0" err="1" smtClean="0"/>
              <a:t>Pheobe</a:t>
            </a:r>
            <a:r>
              <a:rPr lang="en-US" dirty="0" smtClean="0"/>
              <a:t> is very remorseful and volunteers to give a speech to the student body apologizing for what she has done. She also begs the honor council not to write to the colleges that she has applied to, as she has worked so hard throughout her high school career and is applying to the most competitive colleges and universities.</a:t>
            </a:r>
          </a:p>
          <a:p>
            <a:r>
              <a:rPr lang="en-US" dirty="0" smtClean="0"/>
              <a:t>If they find out she plagiarized @ this last step, she may not get into a good university, and the last two years will have not amounted to her actualizing her goals because of one error.</a:t>
            </a:r>
          </a:p>
          <a:p>
            <a:r>
              <a:rPr lang="en-US" b="1" dirty="0" smtClean="0"/>
              <a:t>WHAT SHOULD THE DP COMMITTEE DO!?</a:t>
            </a:r>
            <a:r>
              <a:rPr lang="en-US" dirty="0" smtClean="0"/>
              <a:t>  </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Self-Interest Conclusion</a:t>
            </a:r>
            <a:endParaRPr lang="en-US" dirty="0"/>
          </a:p>
        </p:txBody>
      </p:sp>
      <p:sp>
        <p:nvSpPr>
          <p:cNvPr id="3" name="Content Placeholder 2"/>
          <p:cNvSpPr>
            <a:spLocks noGrp="1"/>
          </p:cNvSpPr>
          <p:nvPr>
            <p:ph idx="1"/>
          </p:nvPr>
        </p:nvSpPr>
        <p:spPr/>
        <p:txBody>
          <a:bodyPr/>
          <a:lstStyle/>
          <a:p>
            <a:endParaRPr lang="en-US" dirty="0" smtClean="0"/>
          </a:p>
          <a:p>
            <a:r>
              <a:rPr lang="en-US" dirty="0" smtClean="0"/>
              <a:t>It is perhaps most reasonable to point out that we are inherently selfish beings, but we are also inherent of a desire to do things for other people, for good.</a:t>
            </a:r>
          </a:p>
          <a:p>
            <a:r>
              <a:rPr lang="en-US" dirty="0" smtClean="0"/>
              <a:t> It seems senseless to believe that our selfishness is our only motivator when we observe people serving others on a regular basis, all around us. </a:t>
            </a:r>
          </a:p>
          <a:p>
            <a:pPr lvl="1"/>
            <a:r>
              <a:rPr lang="en-US" dirty="0" smtClean="0"/>
              <a:t>If that is selfishness, we need more of it! </a:t>
            </a:r>
            <a:r>
              <a:rPr lang="en-US" dirty="0" err="1" smtClean="0">
                <a:sym typeface="Wingdings"/>
              </a:rPr>
              <a:t></a:t>
            </a:r>
            <a:r>
              <a:rPr lang="en-US" dirty="0" smtClean="0">
                <a:sym typeface="Wingdings"/>
              </a:rPr>
              <a:t> </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Three in View:</a:t>
            </a:r>
            <a:endParaRPr lang="en-US" dirty="0"/>
          </a:p>
        </p:txBody>
      </p:sp>
      <p:sp>
        <p:nvSpPr>
          <p:cNvPr id="3" name="Content Placeholder 2"/>
          <p:cNvSpPr>
            <a:spLocks noGrp="1"/>
          </p:cNvSpPr>
          <p:nvPr>
            <p:ph idx="1"/>
          </p:nvPr>
        </p:nvSpPr>
        <p:spPr>
          <a:xfrm>
            <a:off x="0" y="1371600"/>
            <a:ext cx="9144000" cy="5732462"/>
          </a:xfrm>
        </p:spPr>
        <p:txBody>
          <a:bodyPr>
            <a:noAutofit/>
          </a:bodyPr>
          <a:lstStyle/>
          <a:p>
            <a:pPr algn="ctr">
              <a:buNone/>
            </a:pP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There are two major threats to Ethics, Moral Relativism and Self-Interest theory. Moral Relativism, the belief that there is no universal code of ethics, loses its sting when we reason that it does not equate tolerance, and is not truly livable. Self-Interest theory, the belief that we only do what best meets our own desires, loses value when we consider the difference between self-regarding (happiness) and other-regarding (joy). Because of the incompleteness of these two threats, there is room for a Moral Knowledge. </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3613" cy="868362"/>
          </a:xfrm>
        </p:spPr>
        <p:txBody>
          <a:bodyPr/>
          <a:lstStyle/>
          <a:p>
            <a:r>
              <a:rPr lang="en-US" dirty="0" smtClean="0"/>
              <a:t>Our Objectives</a:t>
            </a:r>
            <a:endParaRPr lang="en-US" dirty="0"/>
          </a:p>
        </p:txBody>
      </p:sp>
      <p:sp>
        <p:nvSpPr>
          <p:cNvPr id="3" name="Content Placeholder 2"/>
          <p:cNvSpPr>
            <a:spLocks noGrp="1"/>
          </p:cNvSpPr>
          <p:nvPr>
            <p:ph idx="1"/>
          </p:nvPr>
        </p:nvSpPr>
        <p:spPr>
          <a:xfrm>
            <a:off x="914400" y="868362"/>
            <a:ext cx="7620000" cy="5989638"/>
          </a:xfrm>
        </p:spPr>
        <p:txBody>
          <a:bodyPr>
            <a:normAutofit/>
          </a:bodyPr>
          <a:lstStyle/>
          <a:p>
            <a:pPr>
              <a:buFont typeface="Wingdings" charset="2"/>
              <a:buChar char="ü"/>
            </a:pPr>
            <a:r>
              <a:rPr lang="en-US" dirty="0" smtClean="0"/>
              <a:t>Define is the nature of ethics.</a:t>
            </a:r>
          </a:p>
          <a:p>
            <a:pPr>
              <a:buFont typeface="Wingdings" charset="2"/>
              <a:buChar char="ü"/>
            </a:pPr>
            <a:r>
              <a:rPr lang="en-US" dirty="0" smtClean="0"/>
              <a:t>Analyze ethical reasoning.</a:t>
            </a:r>
          </a:p>
          <a:p>
            <a:pPr>
              <a:buFont typeface="Wingdings" charset="2"/>
              <a:buChar char="ü"/>
            </a:pPr>
            <a:r>
              <a:rPr lang="en-US" dirty="0" smtClean="0"/>
              <a:t>Know two key threats to ethics.</a:t>
            </a:r>
          </a:p>
          <a:p>
            <a:pPr lvl="1">
              <a:buFont typeface="Wingdings" charset="2"/>
              <a:buChar char="ü"/>
            </a:pPr>
            <a:r>
              <a:rPr lang="en-US" dirty="0" smtClean="0"/>
              <a:t>Relativism </a:t>
            </a:r>
          </a:p>
          <a:p>
            <a:pPr lvl="2">
              <a:buFont typeface="Wingdings" charset="2"/>
              <a:buChar char="ü"/>
            </a:pPr>
            <a:r>
              <a:rPr lang="en-US" dirty="0" smtClean="0"/>
              <a:t>Arguments For</a:t>
            </a:r>
          </a:p>
          <a:p>
            <a:pPr lvl="2">
              <a:buFont typeface="Wingdings" charset="2"/>
              <a:buChar char="ü"/>
            </a:pPr>
            <a:r>
              <a:rPr lang="en-US" dirty="0" smtClean="0"/>
              <a:t>Arguments Against / Criticisms</a:t>
            </a:r>
          </a:p>
          <a:p>
            <a:pPr lvl="1">
              <a:buFont typeface="Wingdings" charset="2"/>
              <a:buChar char="ü"/>
            </a:pPr>
            <a:r>
              <a:rPr lang="en-US" dirty="0" smtClean="0"/>
              <a:t>Self-interest theory</a:t>
            </a:r>
          </a:p>
          <a:p>
            <a:pPr lvl="2">
              <a:buFont typeface="Wingdings" charset="2"/>
              <a:buChar char="ü"/>
            </a:pPr>
            <a:r>
              <a:rPr lang="en-US" dirty="0" smtClean="0"/>
              <a:t>Arguments For</a:t>
            </a:r>
          </a:p>
          <a:p>
            <a:pPr lvl="2">
              <a:buFont typeface="Wingdings" charset="2"/>
              <a:buChar char="ü"/>
            </a:pPr>
            <a:r>
              <a:rPr lang="en-US" dirty="0" smtClean="0"/>
              <a:t>Arguments Against / Criticisms</a:t>
            </a:r>
          </a:p>
          <a:p>
            <a:pPr>
              <a:buFont typeface="Wingdings" charset="2"/>
              <a:buChar char="q"/>
            </a:pPr>
            <a:r>
              <a:rPr lang="en-US" dirty="0" smtClean="0"/>
              <a:t>Understand three theories of ethics:</a:t>
            </a:r>
          </a:p>
          <a:p>
            <a:pPr lvl="1">
              <a:buFont typeface="Wingdings" charset="2"/>
              <a:buChar char="q"/>
            </a:pPr>
            <a:r>
              <a:rPr lang="en-US" dirty="0" smtClean="0"/>
              <a:t>Religious Ethics</a:t>
            </a:r>
          </a:p>
          <a:p>
            <a:pPr lvl="1">
              <a:buFont typeface="Wingdings" charset="2"/>
              <a:buChar char="q"/>
            </a:pPr>
            <a:r>
              <a:rPr lang="en-US" dirty="0" smtClean="0"/>
              <a:t>Duty Ethics</a:t>
            </a:r>
          </a:p>
          <a:p>
            <a:pPr lvl="1">
              <a:buFont typeface="Wingdings" charset="2"/>
              <a:buChar char="q"/>
            </a:pPr>
            <a:r>
              <a:rPr lang="en-US" dirty="0" smtClean="0"/>
              <a:t>Utilitarianism</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2438400" y="4069804"/>
            <a:ext cx="6705599" cy="1162050"/>
          </a:xfrm>
        </p:spPr>
        <p:txBody>
          <a:bodyPr/>
          <a:lstStyle/>
          <a:p>
            <a:r>
              <a:rPr lang="en-US" dirty="0" smtClean="0"/>
              <a:t>Three Theories of Ethics</a:t>
            </a:r>
            <a:endParaRPr lang="en-US" dirty="0"/>
          </a:p>
        </p:txBody>
      </p:sp>
      <p:pic>
        <p:nvPicPr>
          <p:cNvPr id="6" name="Picture Placeholder 5" descr="ethics.jpg"/>
          <p:cNvPicPr>
            <a:picLocks noGrp="1" noChangeAspect="1"/>
          </p:cNvPicPr>
          <p:nvPr>
            <p:ph type="pic" sz="quarter" idx="15"/>
          </p:nvPr>
        </p:nvPicPr>
        <p:blipFill>
          <a:blip r:embed="rId2"/>
          <a:srcRect l="-21855" r="-21855"/>
          <a:stretch>
            <a:fillRect/>
          </a:stretch>
        </p:blipFill>
        <p:spPr/>
      </p:pic>
      <p:sp>
        <p:nvSpPr>
          <p:cNvPr id="3" name="Content Placeholder 2"/>
          <p:cNvSpPr>
            <a:spLocks noGrp="1"/>
          </p:cNvSpPr>
          <p:nvPr>
            <p:ph type="body" sz="half" idx="2"/>
          </p:nvPr>
        </p:nvSpPr>
        <p:spPr/>
        <p:txBody>
          <a:bodyPr/>
          <a:lstStyle/>
          <a:p>
            <a:r>
              <a:rPr lang="en-US" dirty="0" smtClean="0"/>
              <a:t>		Objective #4</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a:t>
            </a:r>
            <a:endParaRPr lang="en-US" dirty="0"/>
          </a:p>
        </p:txBody>
      </p:sp>
      <p:sp>
        <p:nvSpPr>
          <p:cNvPr id="3" name="Content Placeholder 2"/>
          <p:cNvSpPr>
            <a:spLocks noGrp="1"/>
          </p:cNvSpPr>
          <p:nvPr>
            <p:ph idx="1"/>
          </p:nvPr>
        </p:nvSpPr>
        <p:spPr>
          <a:xfrm>
            <a:off x="685800" y="1735138"/>
            <a:ext cx="7924800" cy="4589462"/>
          </a:xfrm>
        </p:spPr>
        <p:txBody>
          <a:bodyPr>
            <a:normAutofit lnSpcReduction="10000"/>
          </a:bodyPr>
          <a:lstStyle/>
          <a:p>
            <a:r>
              <a:rPr lang="en-US" dirty="0" smtClean="0"/>
              <a:t>We have explored the concepts and criticisms of the two major theories which threaten Ethics: Moral Relativism and Self-Interest Theory. </a:t>
            </a:r>
          </a:p>
          <a:p>
            <a:r>
              <a:rPr lang="en-US" dirty="0" smtClean="0"/>
              <a:t>While it may be true that </a:t>
            </a:r>
            <a:r>
              <a:rPr lang="en-US" i="1" dirty="0" smtClean="0"/>
              <a:t>some </a:t>
            </a:r>
            <a:r>
              <a:rPr lang="en-US" dirty="0" smtClean="0"/>
              <a:t>values are relative and people are </a:t>
            </a:r>
            <a:r>
              <a:rPr lang="en-US" i="1" dirty="0" smtClean="0"/>
              <a:t>often </a:t>
            </a:r>
            <a:r>
              <a:rPr lang="en-US" dirty="0" smtClean="0"/>
              <a:t>selfish, we have seen that we do not have to conclude that </a:t>
            </a:r>
            <a:r>
              <a:rPr lang="en-US" i="1" dirty="0" smtClean="0"/>
              <a:t>all </a:t>
            </a:r>
            <a:r>
              <a:rPr lang="en-US" dirty="0" smtClean="0"/>
              <a:t>values are relative or that people are </a:t>
            </a:r>
            <a:r>
              <a:rPr lang="en-US" i="1" dirty="0" smtClean="0"/>
              <a:t>always</a:t>
            </a:r>
            <a:r>
              <a:rPr lang="en-US" dirty="0" smtClean="0"/>
              <a:t> selfish. </a:t>
            </a:r>
          </a:p>
          <a:p>
            <a:r>
              <a:rPr lang="en-US" dirty="0" smtClean="0"/>
              <a:t>This vacates a space in which Moral Knowledge can exist. </a:t>
            </a:r>
          </a:p>
          <a:p>
            <a:r>
              <a:rPr lang="en-US" dirty="0" smtClean="0"/>
              <a:t>We will finally turn our attention to three “camps” in the Moral Knowledge Field. You might compare these to biology, chemistry, and physics in the science field. </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Theories of Ethics</a:t>
            </a:r>
            <a:endParaRPr lang="en-US" dirty="0"/>
          </a:p>
        </p:txBody>
      </p:sp>
      <p:sp>
        <p:nvSpPr>
          <p:cNvPr id="3" name="Content Placeholder 2"/>
          <p:cNvSpPr>
            <a:spLocks noGrp="1"/>
          </p:cNvSpPr>
          <p:nvPr>
            <p:ph idx="1"/>
          </p:nvPr>
        </p:nvSpPr>
        <p:spPr/>
        <p:txBody>
          <a:bodyPr/>
          <a:lstStyle/>
          <a:p>
            <a:pPr>
              <a:buNone/>
            </a:pPr>
            <a:r>
              <a:rPr lang="en-US" dirty="0" smtClean="0"/>
              <a:t>A. Religious Ethics </a:t>
            </a:r>
          </a:p>
          <a:p>
            <a:pPr>
              <a:buNone/>
            </a:pPr>
            <a:r>
              <a:rPr lang="en-US" dirty="0" smtClean="0"/>
              <a:t>B. Duty Ethics</a:t>
            </a:r>
          </a:p>
          <a:p>
            <a:pPr>
              <a:buNone/>
            </a:pPr>
            <a:r>
              <a:rPr lang="en-US" dirty="0" smtClean="0"/>
              <a:t>C. Utilitarian Ethics </a:t>
            </a:r>
          </a:p>
          <a:p>
            <a:endParaRPr lang="en-US" dirty="0" smtClean="0"/>
          </a:p>
          <a:p>
            <a:pPr algn="ctr">
              <a:buNone/>
            </a:pPr>
            <a:r>
              <a:rPr lang="en-US" i="1" dirty="0" smtClean="0"/>
              <a:t>This is not an exhaustive list, just three major camps. </a:t>
            </a:r>
            <a:br>
              <a:rPr lang="en-US" i="1" dirty="0" smtClean="0"/>
            </a:br>
            <a:r>
              <a:rPr lang="en-US" i="1" dirty="0" smtClean="0"/>
              <a:t>Of course, each of these has sub-groups, just as </a:t>
            </a:r>
            <a:br>
              <a:rPr lang="en-US" i="1" dirty="0" smtClean="0"/>
            </a:br>
            <a:r>
              <a:rPr lang="en-US" i="1" dirty="0" smtClean="0"/>
              <a:t>Biology is separated into molecular, anatomical, human, animal, plant, marine…</a:t>
            </a:r>
          </a:p>
          <a:p>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Religious Ethics</a:t>
            </a:r>
            <a:endParaRPr lang="en-US" dirty="0"/>
          </a:p>
        </p:txBody>
      </p:sp>
      <p:sp>
        <p:nvSpPr>
          <p:cNvPr id="3" name="Content Placeholder 2"/>
          <p:cNvSpPr>
            <a:spLocks noGrp="1"/>
          </p:cNvSpPr>
          <p:nvPr>
            <p:ph idx="1"/>
          </p:nvPr>
        </p:nvSpPr>
        <p:spPr>
          <a:xfrm>
            <a:off x="914400" y="1735138"/>
            <a:ext cx="8001000" cy="4056062"/>
          </a:xfrm>
        </p:spPr>
        <p:txBody>
          <a:bodyPr/>
          <a:lstStyle/>
          <a:p>
            <a:pPr>
              <a:buNone/>
            </a:pPr>
            <a:endParaRPr lang="en-US" dirty="0" smtClean="0"/>
          </a:p>
          <a:p>
            <a:r>
              <a:rPr lang="en-US" dirty="0" smtClean="0"/>
              <a:t>The belief that Ethical laws can and have been transplanted from God to man via direct revelation or through written texts (e.g. The Bible, Quran, Talmud, etc)…</a:t>
            </a:r>
          </a:p>
          <a:p>
            <a:r>
              <a:rPr lang="en-US" dirty="0" smtClean="0"/>
              <a:t>Do you believe Christians (for example) should use the Bible (for example) as a “rule book”?</a:t>
            </a:r>
          </a:p>
          <a:p>
            <a:r>
              <a:rPr lang="en-US" dirty="0" smtClean="0"/>
              <a:t>Do they (we)?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Biblical Laws</a:t>
            </a:r>
            <a:endParaRPr lang="en-US" dirty="0"/>
          </a:p>
        </p:txBody>
      </p:sp>
      <p:sp>
        <p:nvSpPr>
          <p:cNvPr id="3" name="Content Placeholder 2"/>
          <p:cNvSpPr>
            <a:spLocks noGrp="1"/>
          </p:cNvSpPr>
          <p:nvPr>
            <p:ph idx="1"/>
          </p:nvPr>
        </p:nvSpPr>
        <p:spPr>
          <a:xfrm>
            <a:off x="914400" y="1735138"/>
            <a:ext cx="7313613" cy="4665662"/>
          </a:xfrm>
        </p:spPr>
        <p:txBody>
          <a:bodyPr>
            <a:normAutofit lnSpcReduction="10000"/>
          </a:bodyPr>
          <a:lstStyle/>
          <a:p>
            <a:r>
              <a:rPr lang="en-US" dirty="0" smtClean="0"/>
              <a:t>Old Testament</a:t>
            </a:r>
          </a:p>
          <a:p>
            <a:pPr lvl="1"/>
            <a:r>
              <a:rPr lang="en-US" dirty="0" smtClean="0"/>
              <a:t>People who work on the Sabbath should be put to death (Exodus 35:2)</a:t>
            </a:r>
          </a:p>
          <a:p>
            <a:pPr lvl="1"/>
            <a:r>
              <a:rPr lang="en-US" dirty="0" smtClean="0"/>
              <a:t>Adulterers should be stoned to death, if caught</a:t>
            </a:r>
          </a:p>
          <a:p>
            <a:pPr lvl="1"/>
            <a:r>
              <a:rPr lang="en-US" dirty="0" smtClean="0"/>
              <a:t>Eye for an eye, tooth for a tooth = Justice</a:t>
            </a:r>
          </a:p>
          <a:p>
            <a:pPr lvl="1"/>
            <a:r>
              <a:rPr lang="en-US" dirty="0" smtClean="0"/>
              <a:t>Focus on specific actions and preventions</a:t>
            </a:r>
          </a:p>
          <a:p>
            <a:r>
              <a:rPr lang="en-US" dirty="0" smtClean="0"/>
              <a:t>New Testament </a:t>
            </a:r>
          </a:p>
          <a:p>
            <a:pPr lvl="1"/>
            <a:r>
              <a:rPr lang="en-US" dirty="0" smtClean="0"/>
              <a:t>Jesus performs miracles on the Sabbath</a:t>
            </a:r>
          </a:p>
          <a:p>
            <a:pPr lvl="1"/>
            <a:r>
              <a:rPr lang="en-US" dirty="0" smtClean="0"/>
              <a:t>Jesus forgives the adulterer and shows that sin is sin, period. </a:t>
            </a:r>
          </a:p>
          <a:p>
            <a:pPr lvl="1"/>
            <a:r>
              <a:rPr lang="en-US" dirty="0" smtClean="0"/>
              <a:t>Jesus says “you have heard it said… but I say to you…”</a:t>
            </a:r>
          </a:p>
          <a:p>
            <a:pPr lvl="1"/>
            <a:r>
              <a:rPr lang="en-US" dirty="0" smtClean="0"/>
              <a:t>Centered on the spirit of LOVE (Matt. 22:37-39)</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20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2238"/>
            <a:ext cx="7313613" cy="868362"/>
          </a:xfrm>
        </p:spPr>
        <p:txBody>
          <a:bodyPr/>
          <a:lstStyle/>
          <a:p>
            <a:r>
              <a:rPr lang="en-US" dirty="0" smtClean="0"/>
              <a:t>Criticism</a:t>
            </a:r>
            <a:endParaRPr lang="en-US" dirty="0"/>
          </a:p>
        </p:txBody>
      </p:sp>
      <p:sp>
        <p:nvSpPr>
          <p:cNvPr id="3" name="Content Placeholder 2"/>
          <p:cNvSpPr>
            <a:spLocks noGrp="1"/>
          </p:cNvSpPr>
          <p:nvPr>
            <p:ph idx="1"/>
          </p:nvPr>
        </p:nvSpPr>
        <p:spPr>
          <a:xfrm>
            <a:off x="304800" y="1173162"/>
            <a:ext cx="8382000" cy="6294438"/>
          </a:xfrm>
        </p:spPr>
        <p:txBody>
          <a:bodyPr>
            <a:normAutofit/>
          </a:bodyPr>
          <a:lstStyle/>
          <a:p>
            <a:endParaRPr lang="en-US" dirty="0" smtClean="0"/>
          </a:p>
          <a:p>
            <a:endParaRPr lang="en-US" dirty="0" smtClean="0"/>
          </a:p>
          <a:p>
            <a:endParaRPr lang="en-US" dirty="0" smtClean="0"/>
          </a:p>
          <a:p>
            <a:r>
              <a:rPr lang="en-US" dirty="0" smtClean="0"/>
              <a:t>Plato (483 BC) criticized using religion to derive ethical claims by raising the question: “Is something good because (a) god says its good, or does (a) god say it’s good because it’s good?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 Rebutted </a:t>
            </a:r>
            <a:endParaRPr lang="en-US" dirty="0"/>
          </a:p>
        </p:txBody>
      </p:sp>
      <p:sp>
        <p:nvSpPr>
          <p:cNvPr id="3" name="Content Placeholder 2"/>
          <p:cNvSpPr>
            <a:spLocks noGrp="1"/>
          </p:cNvSpPr>
          <p:nvPr>
            <p:ph idx="1"/>
          </p:nvPr>
        </p:nvSpPr>
        <p:spPr>
          <a:xfrm>
            <a:off x="457200" y="1887538"/>
            <a:ext cx="7924800" cy="4056062"/>
          </a:xfrm>
        </p:spPr>
        <p:txBody>
          <a:bodyPr>
            <a:normAutofit fontScale="92500" lnSpcReduction="10000"/>
          </a:bodyPr>
          <a:lstStyle/>
          <a:p>
            <a:r>
              <a:rPr lang="en-US" dirty="0" smtClean="0"/>
              <a:t>This counter-argument has three key responses from Christians:</a:t>
            </a:r>
          </a:p>
          <a:p>
            <a:pPr lvl="2"/>
            <a:r>
              <a:rPr lang="en-US" sz="2400" dirty="0" smtClean="0"/>
              <a:t>1) Plato never did get to hear of Jesus’ ground-breaking ethical claims and life to support it. </a:t>
            </a:r>
          </a:p>
          <a:p>
            <a:pPr lvl="2"/>
            <a:r>
              <a:rPr lang="en-US" sz="2400" dirty="0" smtClean="0"/>
              <a:t>2) Plato here assumes that if the answer is the former, then we would disagree. E.g. if God said murder was okay, we would still believe otherwise. I would argue that – assuming God is God, and I am not, He knows better than me. Plato was rebelling against the Greek mythology (with good reason), but using this argument against all religious claims is a stretch and does not work in the face of faith. </a:t>
            </a:r>
          </a:p>
          <a:p>
            <a:pPr lvl="2"/>
            <a:r>
              <a:rPr lang="en-US" sz="2400" dirty="0" smtClean="0"/>
              <a:t>3) C.S. Lewis’ argument: God is righteous, so he says what is good only that which is righteous. Quote follows.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you have decided…</a:t>
            </a:r>
            <a:endParaRPr lang="en-US" dirty="0"/>
          </a:p>
        </p:txBody>
      </p:sp>
      <p:sp>
        <p:nvSpPr>
          <p:cNvPr id="3" name="Content Placeholder 2"/>
          <p:cNvSpPr>
            <a:spLocks noGrp="1"/>
          </p:cNvSpPr>
          <p:nvPr>
            <p:ph idx="1"/>
          </p:nvPr>
        </p:nvSpPr>
        <p:spPr>
          <a:xfrm>
            <a:off x="914400" y="1735138"/>
            <a:ext cx="7313613" cy="5122862"/>
          </a:xfrm>
        </p:spPr>
        <p:txBody>
          <a:bodyPr>
            <a:normAutofit/>
          </a:bodyPr>
          <a:lstStyle/>
          <a:p>
            <a:r>
              <a:rPr lang="en-US" dirty="0" smtClean="0"/>
              <a:t>What were the relevant factors in coming to your decision? </a:t>
            </a:r>
          </a:p>
          <a:p>
            <a:r>
              <a:rPr lang="en-US" dirty="0" smtClean="0"/>
              <a:t>What ways of knowing were involved with your decision making? </a:t>
            </a:r>
          </a:p>
          <a:p>
            <a:r>
              <a:rPr lang="en-US" dirty="0" smtClean="0"/>
              <a:t>Did reason and emotion play opposing or united roles? </a:t>
            </a:r>
          </a:p>
          <a:p>
            <a:r>
              <a:rPr lang="en-US" dirty="0" smtClean="0"/>
              <a:t>Did you follow principles or were you swayed by circumstances? </a:t>
            </a:r>
          </a:p>
          <a:p>
            <a:r>
              <a:rPr lang="en-US" dirty="0" smtClean="0"/>
              <a:t>Do you honestly feel that what you felt you should do is the same as what you feel is morally correct? (this is a tricky concept).</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0"/>
            <a:ext cx="9144000" cy="6553200"/>
          </a:xfrm>
        </p:spPr>
        <p:txBody>
          <a:bodyPr>
            <a:normAutofit/>
          </a:bodyPr>
          <a:lstStyle/>
          <a:p>
            <a:r>
              <a:rPr lang="en-US" i="1" dirty="0" smtClean="0"/>
              <a:t>"There were in the eighteenth century terrible theologians who held that 'God did not command certain things because they are right, but certain things are right because God commanded them'. To make the position perfectly clear, one of them even said that though God has, as it happens, commanded us to love Him and one another, He might equally well have commanded us to hate Him and one another, and hatred would then have been right. It was apparently a mere toss-up which he decided on. Such a view in effect makes God a mere arbitrary tyrant. It would be better and less irreligious to believe in no God and have no ethics than to have such an ethics and such a theology as this...the Lord (not merely obedience to the Lord) is 'righteous' and commands 'righteousness' because he loves it. He enjoins what is good because it is good, because He is good. Hence his laws have </a:t>
            </a:r>
            <a:r>
              <a:rPr lang="en-US" b="1" i="1" dirty="0" err="1" smtClean="0"/>
              <a:t>emeth</a:t>
            </a:r>
            <a:r>
              <a:rPr lang="en-US" b="1" i="1" dirty="0" smtClean="0"/>
              <a:t>, 'truth', intrinsic validity, rock-bottom reality, being rooted in His own nature, and are therefore as solid as that Nature which He has created " C.S. Lewis</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3" name="Content Placeholder 2"/>
          <p:cNvSpPr>
            <a:spLocks noGrp="1"/>
          </p:cNvSpPr>
          <p:nvPr>
            <p:ph idx="1"/>
          </p:nvPr>
        </p:nvSpPr>
        <p:spPr/>
        <p:txBody>
          <a:bodyPr/>
          <a:lstStyle/>
          <a:p>
            <a:endParaRPr lang="en-US" dirty="0" smtClean="0"/>
          </a:p>
          <a:p>
            <a:r>
              <a:rPr lang="en-US" dirty="0" smtClean="0"/>
              <a:t>Since the Pope condemns the use of birth control, can a person still be a “good catholic,” if they practice BC?</a:t>
            </a:r>
          </a:p>
          <a:p>
            <a:r>
              <a:rPr lang="en-US" dirty="0" smtClean="0"/>
              <a:t>Can religious texts (inc. the Bible) give us guidance on the use of genetic engineering and other technological issues of our day?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3613" cy="868362"/>
          </a:xfrm>
        </p:spPr>
        <p:txBody>
          <a:bodyPr/>
          <a:lstStyle/>
          <a:p>
            <a:r>
              <a:rPr lang="en-US" dirty="0" smtClean="0"/>
              <a:t>Our Objectives</a:t>
            </a:r>
            <a:endParaRPr lang="en-US" dirty="0"/>
          </a:p>
        </p:txBody>
      </p:sp>
      <p:sp>
        <p:nvSpPr>
          <p:cNvPr id="3" name="Content Placeholder 2"/>
          <p:cNvSpPr>
            <a:spLocks noGrp="1"/>
          </p:cNvSpPr>
          <p:nvPr>
            <p:ph idx="1"/>
          </p:nvPr>
        </p:nvSpPr>
        <p:spPr>
          <a:xfrm>
            <a:off x="914400" y="868362"/>
            <a:ext cx="7620000" cy="5989638"/>
          </a:xfrm>
        </p:spPr>
        <p:txBody>
          <a:bodyPr>
            <a:normAutofit/>
          </a:bodyPr>
          <a:lstStyle/>
          <a:p>
            <a:pPr>
              <a:buFont typeface="Wingdings" charset="2"/>
              <a:buChar char="ü"/>
            </a:pPr>
            <a:r>
              <a:rPr lang="en-US" dirty="0" smtClean="0"/>
              <a:t>Define is the nature of ethics.</a:t>
            </a:r>
          </a:p>
          <a:p>
            <a:pPr>
              <a:buFont typeface="Wingdings" charset="2"/>
              <a:buChar char="ü"/>
            </a:pPr>
            <a:r>
              <a:rPr lang="en-US" dirty="0" smtClean="0"/>
              <a:t>Analyze ethical reasoning.</a:t>
            </a:r>
          </a:p>
          <a:p>
            <a:pPr>
              <a:buFont typeface="Wingdings" charset="2"/>
              <a:buChar char="ü"/>
            </a:pPr>
            <a:r>
              <a:rPr lang="en-US" dirty="0" smtClean="0"/>
              <a:t>Know two key threats to ethics.</a:t>
            </a:r>
          </a:p>
          <a:p>
            <a:pPr lvl="1">
              <a:buFont typeface="Wingdings" charset="2"/>
              <a:buChar char="ü"/>
            </a:pPr>
            <a:r>
              <a:rPr lang="en-US" dirty="0" smtClean="0"/>
              <a:t>Relativism </a:t>
            </a:r>
          </a:p>
          <a:p>
            <a:pPr lvl="2">
              <a:buFont typeface="Wingdings" charset="2"/>
              <a:buChar char="ü"/>
            </a:pPr>
            <a:r>
              <a:rPr lang="en-US" dirty="0" smtClean="0"/>
              <a:t>Arguments For</a:t>
            </a:r>
          </a:p>
          <a:p>
            <a:pPr lvl="2">
              <a:buFont typeface="Wingdings" charset="2"/>
              <a:buChar char="ü"/>
            </a:pPr>
            <a:r>
              <a:rPr lang="en-US" dirty="0" smtClean="0"/>
              <a:t>Arguments Against / Criticisms</a:t>
            </a:r>
          </a:p>
          <a:p>
            <a:pPr lvl="1">
              <a:buFont typeface="Wingdings" charset="2"/>
              <a:buChar char="ü"/>
            </a:pPr>
            <a:r>
              <a:rPr lang="en-US" dirty="0" smtClean="0"/>
              <a:t>Self-interest theory</a:t>
            </a:r>
          </a:p>
          <a:p>
            <a:pPr lvl="2">
              <a:buFont typeface="Wingdings" charset="2"/>
              <a:buChar char="ü"/>
            </a:pPr>
            <a:r>
              <a:rPr lang="en-US" dirty="0" smtClean="0"/>
              <a:t>Arguments For</a:t>
            </a:r>
          </a:p>
          <a:p>
            <a:pPr lvl="2">
              <a:buFont typeface="Wingdings" charset="2"/>
              <a:buChar char="ü"/>
            </a:pPr>
            <a:r>
              <a:rPr lang="en-US" dirty="0" smtClean="0"/>
              <a:t>Arguments Against / Criticisms</a:t>
            </a:r>
          </a:p>
          <a:p>
            <a:pPr>
              <a:buFont typeface="Wingdings" charset="2"/>
              <a:buChar char="q"/>
            </a:pPr>
            <a:r>
              <a:rPr lang="en-US" dirty="0" smtClean="0"/>
              <a:t>Understand three theories of ethics:</a:t>
            </a:r>
          </a:p>
          <a:p>
            <a:pPr lvl="1">
              <a:buFont typeface="Wingdings" charset="2"/>
              <a:buChar char="ü"/>
            </a:pPr>
            <a:r>
              <a:rPr lang="en-US" dirty="0" smtClean="0"/>
              <a:t>Religious Ethics</a:t>
            </a:r>
          </a:p>
          <a:p>
            <a:pPr lvl="1">
              <a:buFont typeface="Wingdings" charset="2"/>
              <a:buChar char="q"/>
            </a:pPr>
            <a:r>
              <a:rPr lang="en-US" dirty="0" smtClean="0"/>
              <a:t>Duty Ethics</a:t>
            </a:r>
          </a:p>
          <a:p>
            <a:pPr lvl="1">
              <a:buFont typeface="Wingdings" charset="2"/>
              <a:buChar char="q"/>
            </a:pPr>
            <a:r>
              <a:rPr lang="en-US" dirty="0" smtClean="0"/>
              <a:t>Utilitarianism</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Duty Ethics</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A belief that ethics is a matter of ‘doing your duty’ an fulfilling your obligations. </a:t>
            </a:r>
          </a:p>
          <a:p>
            <a:r>
              <a:rPr lang="en-US" dirty="0" smtClean="0"/>
              <a:t>Can a person have “rights” unless someone has “duties”? </a:t>
            </a:r>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endParaRPr lang="en-US" dirty="0" smtClean="0"/>
          </a:p>
          <a:p>
            <a:r>
              <a:rPr lang="en-US" dirty="0" smtClean="0"/>
              <a:t>Imagine you and a group of space colonists have just landed on an uninhabited planet and are ready to start a new world. You decide to make a 10-point declaration of rights. What rights (duties) would you include? How would you justify your selection? </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 for Objectivity</a:t>
            </a:r>
            <a:endParaRPr lang="en-US" dirty="0"/>
          </a:p>
        </p:txBody>
      </p:sp>
      <p:sp>
        <p:nvSpPr>
          <p:cNvPr id="3" name="Content Placeholder 2"/>
          <p:cNvSpPr>
            <a:spLocks noGrp="1"/>
          </p:cNvSpPr>
          <p:nvPr>
            <p:ph idx="1"/>
          </p:nvPr>
        </p:nvSpPr>
        <p:spPr>
          <a:xfrm>
            <a:off x="914400" y="1735138"/>
            <a:ext cx="7543800" cy="4056062"/>
          </a:xfrm>
        </p:spPr>
        <p:txBody>
          <a:bodyPr/>
          <a:lstStyle/>
          <a:p>
            <a:r>
              <a:rPr lang="en-US" dirty="0" smtClean="0"/>
              <a:t>For duty ethics to work, we need to “know our duty” which means we need a source for this duty. If this is to be different than religious ethics, it must be a source deemed to be “not from God.” </a:t>
            </a:r>
          </a:p>
          <a:p>
            <a:r>
              <a:rPr lang="en-US" dirty="0" smtClean="0"/>
              <a:t>Do you believe such a source exists? If so, in what? </a:t>
            </a:r>
          </a:p>
          <a:p>
            <a:r>
              <a:rPr lang="en-US" dirty="0" smtClean="0"/>
              <a:t>The famous and influential philosopher Immanuel Kant (1724-1804) said that our duties are not arbitrary, but can be determined objectively by appealing to </a:t>
            </a:r>
            <a:r>
              <a:rPr lang="en-US" i="1" dirty="0" smtClean="0"/>
              <a:t>reason</a:t>
            </a:r>
            <a:r>
              <a:rPr lang="en-US" dirty="0" smtClean="0"/>
              <a:t>. </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Kant’s Approach</a:t>
            </a:r>
            <a:endParaRPr lang="en-US" dirty="0"/>
          </a:p>
        </p:txBody>
      </p:sp>
      <p:sp>
        <p:nvSpPr>
          <p:cNvPr id="3" name="Content Placeholder 2"/>
          <p:cNvSpPr>
            <a:spLocks noGrp="1"/>
          </p:cNvSpPr>
          <p:nvPr>
            <p:ph idx="1"/>
          </p:nvPr>
        </p:nvSpPr>
        <p:spPr>
          <a:xfrm>
            <a:off x="914400" y="1735138"/>
            <a:ext cx="7924800" cy="4741862"/>
          </a:xfrm>
        </p:spPr>
        <p:txBody>
          <a:bodyPr>
            <a:normAutofit lnSpcReduction="10000"/>
          </a:bodyPr>
          <a:lstStyle/>
          <a:p>
            <a:r>
              <a:rPr lang="en-US" dirty="0" smtClean="0"/>
              <a:t>Reason out the consequences. </a:t>
            </a:r>
          </a:p>
          <a:p>
            <a:pPr lvl="1"/>
            <a:r>
              <a:rPr lang="en-US" dirty="0" smtClean="0"/>
              <a:t>‘What would happen if everyone…’</a:t>
            </a:r>
          </a:p>
          <a:p>
            <a:r>
              <a:rPr lang="en-US" dirty="0" smtClean="0"/>
              <a:t>Cut in line whenever they felt like it? </a:t>
            </a:r>
          </a:p>
          <a:p>
            <a:pPr lvl="1"/>
            <a:r>
              <a:rPr lang="en-US" dirty="0" smtClean="0"/>
              <a:t>Contradiction… there ceases to be a ‘line’ – illogical.</a:t>
            </a:r>
          </a:p>
          <a:p>
            <a:pPr lvl="1"/>
            <a:r>
              <a:rPr lang="en-US" dirty="0" smtClean="0"/>
              <a:t>Solution: it is your duty to stand in line like everyone else in order to maintain logic and order. </a:t>
            </a:r>
          </a:p>
          <a:p>
            <a:r>
              <a:rPr lang="en-US" dirty="0" smtClean="0"/>
              <a:t>Didn’t keep promises?</a:t>
            </a:r>
          </a:p>
          <a:p>
            <a:pPr lvl="1"/>
            <a:r>
              <a:rPr lang="en-US" dirty="0" smtClean="0"/>
              <a:t>Contradiction… to say ‘I promise to do X unless I change my mind’ is to not make a promise at all. – illogical. </a:t>
            </a:r>
          </a:p>
          <a:p>
            <a:pPr lvl="1"/>
            <a:r>
              <a:rPr lang="en-US" dirty="0" smtClean="0"/>
              <a:t>Solution: it is your duty to keep promises in order to maintain logic and order. </a:t>
            </a:r>
          </a:p>
          <a:p>
            <a:endParaRPr lang="en-US"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a:xfrm>
            <a:off x="914400" y="1735138"/>
            <a:ext cx="7313613" cy="5122862"/>
          </a:xfrm>
        </p:spPr>
        <p:txBody>
          <a:bodyPr>
            <a:normAutofit/>
          </a:bodyPr>
          <a:lstStyle/>
          <a:p>
            <a:r>
              <a:rPr lang="en-US" dirty="0" smtClean="0"/>
              <a:t>Using the examples I provided as a model, construct an argument to show what our duty is in regard to each of the following: </a:t>
            </a:r>
          </a:p>
          <a:p>
            <a:pPr lvl="1">
              <a:buNone/>
            </a:pPr>
            <a:endParaRPr lang="en-US" dirty="0" smtClean="0"/>
          </a:p>
          <a:p>
            <a:pPr lvl="1">
              <a:buAutoNum type="arabicPeriod"/>
            </a:pPr>
            <a:r>
              <a:rPr lang="en-US" dirty="0" smtClean="0"/>
              <a:t>Stealing</a:t>
            </a:r>
          </a:p>
          <a:p>
            <a:pPr lvl="1">
              <a:buAutoNum type="arabicPeriod"/>
            </a:pPr>
            <a:r>
              <a:rPr lang="en-US" dirty="0" smtClean="0"/>
              <a:t>Cheating on a test</a:t>
            </a:r>
          </a:p>
          <a:p>
            <a:pPr lvl="1">
              <a:buAutoNum type="arabicPeriod"/>
            </a:pPr>
            <a:r>
              <a:rPr lang="en-US" dirty="0" smtClean="0"/>
              <a:t>Voting in elections</a:t>
            </a:r>
          </a:p>
          <a:p>
            <a:pPr lvl="1">
              <a:buAutoNum type="arabicPeriod"/>
            </a:pPr>
            <a:r>
              <a:rPr lang="en-US" dirty="0" smtClean="0"/>
              <a:t>Polluting the environment</a:t>
            </a:r>
          </a:p>
          <a:p>
            <a:pPr lvl="1">
              <a:buFont typeface="Arial"/>
              <a:buChar char="•"/>
            </a:pPr>
            <a:endParaRPr lang="en-US" dirty="0" smtClean="0"/>
          </a:p>
          <a:p>
            <a:pPr lvl="1">
              <a:buFont typeface="Arial"/>
              <a:buChar char="•"/>
            </a:pPr>
            <a:r>
              <a:rPr lang="en-US" dirty="0" smtClean="0"/>
              <a:t>Notice how, in each of these, the key concept (property ownership, testing, elections, environment…) cease to be if we all do this ‘immoral’ act.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Pleading</a:t>
            </a:r>
            <a:endParaRPr lang="en-US" dirty="0"/>
          </a:p>
        </p:txBody>
      </p:sp>
      <p:sp>
        <p:nvSpPr>
          <p:cNvPr id="3" name="Content Placeholder 2"/>
          <p:cNvSpPr>
            <a:spLocks noGrp="1"/>
          </p:cNvSpPr>
          <p:nvPr>
            <p:ph idx="1"/>
          </p:nvPr>
        </p:nvSpPr>
        <p:spPr>
          <a:xfrm>
            <a:off x="914400" y="1735138"/>
            <a:ext cx="7772400" cy="5580062"/>
          </a:xfrm>
        </p:spPr>
        <p:txBody>
          <a:bodyPr>
            <a:normAutofit/>
          </a:bodyPr>
          <a:lstStyle/>
          <a:p>
            <a:r>
              <a:rPr lang="en-US" dirty="0" smtClean="0"/>
              <a:t>Kant put emphasis on thinking of things in terms of “if everyone” because our natural egotism leads us to argue that while things are generally true, we have a special case, and can be exceptional. This is called “special pleading”. </a:t>
            </a:r>
          </a:p>
          <a:p>
            <a:r>
              <a:rPr lang="en-US" dirty="0" smtClean="0"/>
              <a:t>Kant’s solution: consider yourself as </a:t>
            </a:r>
            <a:r>
              <a:rPr lang="en-US" i="1" dirty="0" smtClean="0"/>
              <a:t>you, </a:t>
            </a:r>
            <a:r>
              <a:rPr lang="en-US" dirty="0" smtClean="0"/>
              <a:t>but also as </a:t>
            </a:r>
            <a:r>
              <a:rPr lang="en-US" i="1" dirty="0" smtClean="0"/>
              <a:t>one among others</a:t>
            </a:r>
            <a:r>
              <a:rPr lang="en-US" dirty="0" smtClean="0"/>
              <a:t>. </a:t>
            </a:r>
          </a:p>
          <a:p>
            <a:r>
              <a:rPr lang="en-US" dirty="0" smtClean="0"/>
              <a:t>Consider, when in a moral quandary, that “X will do </a:t>
            </a:r>
            <a:r>
              <a:rPr lang="en-US" i="1" dirty="0" err="1" smtClean="0"/>
              <a:t>q</a:t>
            </a:r>
            <a:r>
              <a:rPr lang="en-US" i="1" dirty="0" smtClean="0"/>
              <a:t> </a:t>
            </a:r>
            <a:r>
              <a:rPr lang="en-US" dirty="0" smtClean="0"/>
              <a:t> to Y” where ‘</a:t>
            </a:r>
            <a:r>
              <a:rPr lang="en-US" dirty="0" err="1" smtClean="0"/>
              <a:t>q</a:t>
            </a:r>
            <a:r>
              <a:rPr lang="en-US" dirty="0" smtClean="0"/>
              <a:t>’ is an action and you are either X or Y. If you have mixed feelings depending on which position you are in, ‘</a:t>
            </a:r>
            <a:r>
              <a:rPr lang="en-US" dirty="0" err="1" smtClean="0"/>
              <a:t>q</a:t>
            </a:r>
            <a:r>
              <a:rPr lang="en-US" dirty="0" smtClean="0"/>
              <a:t>’ is more than likely immoral. </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vs. Dignity</a:t>
            </a:r>
            <a:endParaRPr lang="en-US" dirty="0"/>
          </a:p>
        </p:txBody>
      </p:sp>
      <p:sp>
        <p:nvSpPr>
          <p:cNvPr id="3" name="Content Placeholder 2"/>
          <p:cNvSpPr>
            <a:spLocks noGrp="1"/>
          </p:cNvSpPr>
          <p:nvPr>
            <p:ph idx="1"/>
          </p:nvPr>
        </p:nvSpPr>
        <p:spPr>
          <a:xfrm>
            <a:off x="914400" y="1735138"/>
            <a:ext cx="7313613" cy="4513262"/>
          </a:xfrm>
        </p:spPr>
        <p:txBody>
          <a:bodyPr>
            <a:normAutofit/>
          </a:bodyPr>
          <a:lstStyle/>
          <a:p>
            <a:r>
              <a:rPr lang="en-US" dirty="0" smtClean="0"/>
              <a:t>Kant argued for the dual identity not as a means of making you </a:t>
            </a:r>
            <a:r>
              <a:rPr lang="en-US" i="1" dirty="0" smtClean="0"/>
              <a:t>one among many</a:t>
            </a:r>
            <a:r>
              <a:rPr lang="en-US" dirty="0" smtClean="0"/>
              <a:t> but so that both are used in making ethical claims. </a:t>
            </a:r>
          </a:p>
          <a:p>
            <a:r>
              <a:rPr lang="en-US" dirty="0" smtClean="0"/>
              <a:t>Sacrificing an individual – according to Kant – for the greater good is never okay. </a:t>
            </a:r>
          </a:p>
          <a:p>
            <a:r>
              <a:rPr lang="en-US" dirty="0" smtClean="0"/>
              <a:t>He points out the difference between value and dignity.  While the greater good has value, only an individual has dignity. Consider:</a:t>
            </a:r>
          </a:p>
          <a:p>
            <a:pPr lvl="1"/>
            <a:r>
              <a:rPr lang="en-US" dirty="0" smtClean="0"/>
              <a:t>The broken laptop scenario</a:t>
            </a:r>
          </a:p>
          <a:p>
            <a:pPr lvl="1"/>
            <a:r>
              <a:rPr lang="en-US" dirty="0" smtClean="0"/>
              <a:t>The sick you scenario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Question of Ethics:</a:t>
            </a:r>
            <a:endParaRPr lang="en-US" dirty="0"/>
          </a:p>
        </p:txBody>
      </p:sp>
      <p:sp>
        <p:nvSpPr>
          <p:cNvPr id="3" name="Content Placeholder 2"/>
          <p:cNvSpPr>
            <a:spLocks noGrp="1"/>
          </p:cNvSpPr>
          <p:nvPr>
            <p:ph idx="1"/>
          </p:nvPr>
        </p:nvSpPr>
        <p:spPr/>
        <p:txBody>
          <a:bodyPr>
            <a:normAutofit/>
          </a:bodyPr>
          <a:lstStyle/>
          <a:p>
            <a:pPr algn="ctr">
              <a:buNone/>
            </a:pPr>
            <a:endParaRPr lang="en-US" sz="7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pPr algn="ctr">
              <a:buNone/>
            </a:pPr>
            <a:r>
              <a:rPr lang="en-US" sz="7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What should I do? </a:t>
            </a:r>
            <a:endParaRPr lang="en-US" sz="7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1" end="1"/>
                                            </p:txEl>
                                          </p:spTgt>
                                        </p:tgtEl>
                                        <p:attrNameLst>
                                          <p:attrName>ppt_x</p:attrName>
                                          <p:attrName>ppt_y</p:attrName>
                                        </p:attrNameLst>
                                      </p:cBhvr>
                                    </p:animMotion>
                                    <p:animRot by="1500000">
                                      <p:cBhvr>
                                        <p:cTn id="7" dur="125" fill="hold">
                                          <p:stCondLst>
                                            <p:cond delay="0"/>
                                          </p:stCondLst>
                                        </p:cTn>
                                        <p:tgtEl>
                                          <p:spTgt spid="3">
                                            <p:txEl>
                                              <p:pRg st="1" end="1"/>
                                            </p:txEl>
                                          </p:spTgt>
                                        </p:tgtEl>
                                        <p:attrNameLst>
                                          <p:attrName>r</p:attrName>
                                        </p:attrNameLst>
                                      </p:cBhvr>
                                    </p:animRot>
                                    <p:animRot by="-1500000">
                                      <p:cBhvr>
                                        <p:cTn id="8" dur="125" fill="hold">
                                          <p:stCondLst>
                                            <p:cond delay="125"/>
                                          </p:stCondLst>
                                        </p:cTn>
                                        <p:tgtEl>
                                          <p:spTgt spid="3">
                                            <p:txEl>
                                              <p:pRg st="1" end="1"/>
                                            </p:txEl>
                                          </p:spTgt>
                                        </p:tgtEl>
                                        <p:attrNameLst>
                                          <p:attrName>r</p:attrName>
                                        </p:attrNameLst>
                                      </p:cBhvr>
                                    </p:animRot>
                                    <p:animRot by="-1500000">
                                      <p:cBhvr>
                                        <p:cTn id="9" dur="125" fill="hold">
                                          <p:stCondLst>
                                            <p:cond delay="250"/>
                                          </p:stCondLst>
                                        </p:cTn>
                                        <p:tgtEl>
                                          <p:spTgt spid="3">
                                            <p:txEl>
                                              <p:pRg st="1" end="1"/>
                                            </p:txEl>
                                          </p:spTgt>
                                        </p:tgtEl>
                                        <p:attrNameLst>
                                          <p:attrName>r</p:attrName>
                                        </p:attrNameLst>
                                      </p:cBhvr>
                                    </p:animRot>
                                    <p:animRot by="1500000">
                                      <p:cBhvr>
                                        <p:cTn id="10" dur="125" fill="hold">
                                          <p:stCondLst>
                                            <p:cond delay="375"/>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Motives</a:t>
            </a:r>
            <a:endParaRPr lang="en-US" dirty="0"/>
          </a:p>
        </p:txBody>
      </p:sp>
      <p:sp>
        <p:nvSpPr>
          <p:cNvPr id="3" name="Content Placeholder 2"/>
          <p:cNvSpPr>
            <a:spLocks noGrp="1"/>
          </p:cNvSpPr>
          <p:nvPr>
            <p:ph idx="1"/>
          </p:nvPr>
        </p:nvSpPr>
        <p:spPr>
          <a:xfrm>
            <a:off x="914400" y="1735138"/>
            <a:ext cx="7620000" cy="5122862"/>
          </a:xfrm>
        </p:spPr>
        <p:txBody>
          <a:bodyPr>
            <a:normAutofit/>
          </a:bodyPr>
          <a:lstStyle/>
          <a:p>
            <a:r>
              <a:rPr lang="en-US" dirty="0" smtClean="0"/>
              <a:t>Kant believed that motives, not result, was the key in determining ethical rightness or wrongness. </a:t>
            </a:r>
          </a:p>
          <a:p>
            <a:r>
              <a:rPr lang="en-US" dirty="0" smtClean="0"/>
              <a:t>While in practice we seem to focus on the ends (we are more angry if a person drops 10 plates than we would be if they dropped 1; we are more angry at a driver who causes a serious accident than a minor one…). Kant says this is immature thinking. </a:t>
            </a:r>
          </a:p>
          <a:p>
            <a:r>
              <a:rPr lang="en-US" dirty="0" smtClean="0"/>
              <a:t>Three motivators:</a:t>
            </a:r>
          </a:p>
          <a:p>
            <a:pPr lvl="1">
              <a:buAutoNum type="arabicPeriod"/>
            </a:pPr>
            <a:r>
              <a:rPr lang="en-US" dirty="0" smtClean="0"/>
              <a:t>You expect something in return</a:t>
            </a:r>
          </a:p>
          <a:p>
            <a:pPr lvl="1">
              <a:buAutoNum type="arabicPeriod"/>
            </a:pPr>
            <a:r>
              <a:rPr lang="en-US" dirty="0" smtClean="0"/>
              <a:t>Sympathy</a:t>
            </a:r>
          </a:p>
          <a:p>
            <a:pPr lvl="1">
              <a:buAutoNum type="arabicPeriod"/>
            </a:pPr>
            <a:r>
              <a:rPr lang="en-US" dirty="0" smtClean="0"/>
              <a:t>Duty (the only one Kant thought deserved “ethical” praise)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 Quiz</a:t>
            </a:r>
            <a:endParaRPr lang="en-US" dirty="0"/>
          </a:p>
        </p:txBody>
      </p:sp>
      <p:sp>
        <p:nvSpPr>
          <p:cNvPr id="3" name="Content Placeholder 2"/>
          <p:cNvSpPr>
            <a:spLocks noGrp="1"/>
          </p:cNvSpPr>
          <p:nvPr>
            <p:ph idx="1"/>
          </p:nvPr>
        </p:nvSpPr>
        <p:spPr>
          <a:xfrm>
            <a:off x="914400" y="1735138"/>
            <a:ext cx="7772400" cy="4056062"/>
          </a:xfrm>
        </p:spPr>
        <p:txBody>
          <a:bodyPr/>
          <a:lstStyle/>
          <a:p>
            <a:pPr>
              <a:buAutoNum type="arabicPeriod"/>
            </a:pPr>
            <a:r>
              <a:rPr lang="en-US" dirty="0" smtClean="0"/>
              <a:t>If a cat jumps into the carriage and attacks a baby, who deserves more praise for removing it (according to Kant)?</a:t>
            </a:r>
          </a:p>
          <a:p>
            <a:pPr lvl="1">
              <a:buAutoNum type="alphaLcPeriod"/>
            </a:pPr>
            <a:r>
              <a:rPr lang="en-US" dirty="0" smtClean="0"/>
              <a:t>Someone who likes cats?</a:t>
            </a:r>
          </a:p>
          <a:p>
            <a:pPr lvl="1">
              <a:buAutoNum type="alphaLcPeriod"/>
            </a:pPr>
            <a:r>
              <a:rPr lang="en-US" dirty="0" smtClean="0"/>
              <a:t>Someone who is afraid of cats? </a:t>
            </a:r>
          </a:p>
          <a:p>
            <a:pPr lvl="1">
              <a:buAutoNum type="alphaLcPeriod"/>
            </a:pPr>
            <a:endParaRPr lang="en-US" dirty="0" smtClean="0"/>
          </a:p>
          <a:p>
            <a:pPr>
              <a:buAutoNum type="arabicPeriod"/>
            </a:pPr>
            <a:r>
              <a:rPr lang="en-US" dirty="0" smtClean="0"/>
              <a:t>Who deserves more praise?</a:t>
            </a:r>
          </a:p>
          <a:p>
            <a:pPr lvl="1">
              <a:buAutoNum type="alphaLcPeriod"/>
            </a:pPr>
            <a:r>
              <a:rPr lang="en-US" dirty="0" smtClean="0"/>
              <a:t> a person who helps a person because they like them? </a:t>
            </a:r>
          </a:p>
          <a:p>
            <a:pPr lvl="1">
              <a:buAutoNum type="alphaLcPeriod"/>
            </a:pPr>
            <a:r>
              <a:rPr lang="en-US" dirty="0" smtClean="0"/>
              <a:t>Or a person who helps another person even though they don’t like them? </a:t>
            </a:r>
          </a:p>
          <a:p>
            <a:pPr lvl="1">
              <a:buAutoNum type="alphaLcPeriod"/>
            </a:pPr>
            <a:endParaRPr lang="en-US" dirty="0" smtClean="0"/>
          </a:p>
          <a:p>
            <a:pPr>
              <a:buAutoNum type="arabicPeriod"/>
            </a:pP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Criticisms of Kant</a:t>
            </a:r>
            <a:endParaRPr lang="en-US" dirty="0"/>
          </a:p>
        </p:txBody>
      </p:sp>
      <p:sp>
        <p:nvSpPr>
          <p:cNvPr id="3" name="Content Placeholder 2"/>
          <p:cNvSpPr>
            <a:spLocks noGrp="1"/>
          </p:cNvSpPr>
          <p:nvPr>
            <p:ph idx="1"/>
          </p:nvPr>
        </p:nvSpPr>
        <p:spPr>
          <a:xfrm>
            <a:off x="914400" y="1735138"/>
            <a:ext cx="7313613" cy="5122862"/>
          </a:xfrm>
        </p:spPr>
        <p:txBody>
          <a:bodyPr>
            <a:normAutofit lnSpcReduction="10000"/>
          </a:bodyPr>
          <a:lstStyle/>
          <a:p>
            <a:r>
              <a:rPr lang="en-US" dirty="0" smtClean="0"/>
              <a:t>Rule Worship: some critics say that Kant’s theory leads to </a:t>
            </a:r>
            <a:r>
              <a:rPr lang="en-US" b="1" dirty="0" smtClean="0"/>
              <a:t>moral absolutism</a:t>
            </a:r>
            <a:r>
              <a:rPr lang="en-US" dirty="0" smtClean="0"/>
              <a:t> or </a:t>
            </a:r>
            <a:r>
              <a:rPr lang="en-US" b="1" dirty="0" smtClean="0"/>
              <a:t>universalism</a:t>
            </a:r>
            <a:r>
              <a:rPr lang="en-US" dirty="0" smtClean="0"/>
              <a:t> which is to say that there is a rule true, regardless of circumstances.</a:t>
            </a:r>
          </a:p>
          <a:p>
            <a:pPr lvl="1"/>
            <a:r>
              <a:rPr lang="en-US" dirty="0" smtClean="0"/>
              <a:t>E.g. Axe-wielding maniac coming into the class…</a:t>
            </a:r>
          </a:p>
          <a:p>
            <a:pPr lvl="1"/>
            <a:r>
              <a:rPr lang="en-US" dirty="0" smtClean="0"/>
              <a:t>Solution: Kant’s theory can be held as generally true, but not as a replacement for judgment. </a:t>
            </a:r>
          </a:p>
          <a:p>
            <a:r>
              <a:rPr lang="en-US" dirty="0" smtClean="0"/>
              <a:t>Conflicts of Duty: Kant’s argument leaves no room for solving conflicts of duty. </a:t>
            </a:r>
          </a:p>
          <a:p>
            <a:pPr lvl="1"/>
            <a:r>
              <a:rPr lang="en-US" dirty="0" smtClean="0"/>
              <a:t>E.g. You have to choose between two people…</a:t>
            </a:r>
          </a:p>
          <a:p>
            <a:pPr lvl="1"/>
            <a:r>
              <a:rPr lang="en-US" dirty="0" smtClean="0"/>
              <a:t>Father who must steal meds or let child die…</a:t>
            </a:r>
          </a:p>
          <a:p>
            <a:pPr lvl="1"/>
            <a:r>
              <a:rPr lang="en-US" dirty="0" smtClean="0"/>
              <a:t>Solution: we must again use judgment to make the best decisions in these cases. Kant can still be true in situations when there is no conflict.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20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20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2000"/>
                                        <p:tgtEl>
                                          <p:spTgt spid="3">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Criticisms of Kant </a:t>
            </a:r>
            <a:r>
              <a:rPr lang="en-US" smtClean="0"/>
              <a:t>(cont…)</a:t>
            </a:r>
            <a:endParaRPr lang="en-US" dirty="0"/>
          </a:p>
        </p:txBody>
      </p:sp>
      <p:sp>
        <p:nvSpPr>
          <p:cNvPr id="3" name="Content Placeholder 2"/>
          <p:cNvSpPr>
            <a:spLocks noGrp="1"/>
          </p:cNvSpPr>
          <p:nvPr>
            <p:ph idx="1"/>
          </p:nvPr>
        </p:nvSpPr>
        <p:spPr>
          <a:xfrm>
            <a:off x="914400" y="1735138"/>
            <a:ext cx="7313613" cy="4818062"/>
          </a:xfrm>
        </p:spPr>
        <p:txBody>
          <a:bodyPr>
            <a:normAutofit/>
          </a:bodyPr>
          <a:lstStyle/>
          <a:p>
            <a:r>
              <a:rPr lang="en-US" dirty="0" smtClean="0"/>
              <a:t>Moral Coldness</a:t>
            </a:r>
            <a:r>
              <a:rPr lang="en-US" b="1" dirty="0" smtClean="0"/>
              <a:t>: Prioritizes reason over emotion </a:t>
            </a:r>
            <a:r>
              <a:rPr lang="en-US" dirty="0" smtClean="0"/>
              <a:t>(too much?). </a:t>
            </a:r>
          </a:p>
          <a:p>
            <a:pPr lvl="1"/>
            <a:r>
              <a:rPr lang="en-US" dirty="0" smtClean="0"/>
              <a:t>Is it better for a man to help his wife because he </a:t>
            </a:r>
            <a:r>
              <a:rPr lang="en-US" i="1" dirty="0" smtClean="0"/>
              <a:t>loves</a:t>
            </a:r>
            <a:r>
              <a:rPr lang="en-US" dirty="0" smtClean="0"/>
              <a:t> her, or because it is his </a:t>
            </a:r>
            <a:r>
              <a:rPr lang="en-US" i="1" dirty="0" smtClean="0"/>
              <a:t>duty?</a:t>
            </a:r>
            <a:r>
              <a:rPr lang="en-US" dirty="0" smtClean="0"/>
              <a:t> </a:t>
            </a:r>
            <a:endParaRPr lang="en-US" i="1" dirty="0" smtClean="0"/>
          </a:p>
          <a:p>
            <a:pPr lvl="1"/>
            <a:r>
              <a:rPr lang="en-US" dirty="0" smtClean="0"/>
              <a:t>Do people think Nazi war criminals were wrong because they were “inconsistent” or because they were “inhumane?” </a:t>
            </a:r>
          </a:p>
          <a:p>
            <a:pPr lvl="1"/>
            <a:r>
              <a:rPr lang="en-US" dirty="0" smtClean="0"/>
              <a:t>“Emotion is what connects us to people, reason is what separates us.” </a:t>
            </a:r>
          </a:p>
          <a:p>
            <a:pPr lvl="2"/>
            <a:r>
              <a:rPr lang="en-US" i="1" dirty="0" smtClean="0"/>
              <a:t>The heart has reasons that reason knows nothing of. </a:t>
            </a:r>
            <a:endParaRPr lang="en-US" i="1"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Up Question</a:t>
            </a:r>
            <a:endParaRPr lang="en-US" dirty="0"/>
          </a:p>
        </p:txBody>
      </p:sp>
      <p:sp>
        <p:nvSpPr>
          <p:cNvPr id="3" name="Content Placeholder 2"/>
          <p:cNvSpPr>
            <a:spLocks noGrp="1"/>
          </p:cNvSpPr>
          <p:nvPr>
            <p:ph idx="1"/>
          </p:nvPr>
        </p:nvSpPr>
        <p:spPr>
          <a:xfrm>
            <a:off x="914400" y="1735138"/>
            <a:ext cx="7848600" cy="4056062"/>
          </a:xfrm>
        </p:spPr>
        <p:txBody>
          <a:bodyPr/>
          <a:lstStyle/>
          <a:p>
            <a:r>
              <a:rPr lang="en-US" dirty="0" smtClean="0"/>
              <a:t>To what extent does the following argument undermine Kant’s approach?</a:t>
            </a:r>
          </a:p>
          <a:p>
            <a:pPr algn="ctr">
              <a:buNone/>
            </a:pPr>
            <a:r>
              <a:rPr lang="en-US" dirty="0" smtClean="0"/>
              <a:t>“You ask, ‘what if everyone did that?’, but they don’t! So what does it matter?”</a:t>
            </a:r>
          </a:p>
          <a:p>
            <a:pPr algn="ctr">
              <a:buNone/>
            </a:pPr>
            <a:r>
              <a:rPr lang="en-US" dirty="0" smtClean="0"/>
              <a:t>Is Kant saying that ‘something is wrong if, </a:t>
            </a:r>
            <a:r>
              <a:rPr lang="en-US" i="1" dirty="0" smtClean="0"/>
              <a:t>if everyone does it, it’s harmful?</a:t>
            </a:r>
            <a:r>
              <a:rPr lang="en-US" b="1" i="1" dirty="0" smtClean="0"/>
              <a:t>’     -or-</a:t>
            </a:r>
            <a:r>
              <a:rPr lang="en-US" b="1" dirty="0" smtClean="0"/>
              <a:t>     </a:t>
            </a:r>
            <a:r>
              <a:rPr lang="en-US" dirty="0" smtClean="0"/>
              <a:t>is he saying ‘something is wrong if, </a:t>
            </a:r>
            <a:r>
              <a:rPr lang="en-US" i="1" dirty="0" smtClean="0"/>
              <a:t>if everyone were to theoretically do it, it would be harmful’?</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3613" cy="868362"/>
          </a:xfrm>
        </p:spPr>
        <p:txBody>
          <a:bodyPr/>
          <a:lstStyle/>
          <a:p>
            <a:r>
              <a:rPr lang="en-US" dirty="0" smtClean="0"/>
              <a:t>Our Objectives</a:t>
            </a:r>
            <a:endParaRPr lang="en-US" dirty="0"/>
          </a:p>
        </p:txBody>
      </p:sp>
      <p:sp>
        <p:nvSpPr>
          <p:cNvPr id="3" name="Content Placeholder 2"/>
          <p:cNvSpPr>
            <a:spLocks noGrp="1"/>
          </p:cNvSpPr>
          <p:nvPr>
            <p:ph idx="1"/>
          </p:nvPr>
        </p:nvSpPr>
        <p:spPr>
          <a:xfrm>
            <a:off x="914400" y="868362"/>
            <a:ext cx="7620000" cy="5989638"/>
          </a:xfrm>
        </p:spPr>
        <p:txBody>
          <a:bodyPr>
            <a:normAutofit/>
          </a:bodyPr>
          <a:lstStyle/>
          <a:p>
            <a:pPr>
              <a:buFont typeface="Wingdings" charset="2"/>
              <a:buChar char="ü"/>
            </a:pPr>
            <a:r>
              <a:rPr lang="en-US" dirty="0" smtClean="0"/>
              <a:t>Define is the nature of ethics.</a:t>
            </a:r>
          </a:p>
          <a:p>
            <a:pPr>
              <a:buFont typeface="Wingdings" charset="2"/>
              <a:buChar char="ü"/>
            </a:pPr>
            <a:r>
              <a:rPr lang="en-US" dirty="0" smtClean="0"/>
              <a:t>Analyze ethical reasoning.</a:t>
            </a:r>
          </a:p>
          <a:p>
            <a:pPr>
              <a:buFont typeface="Wingdings" charset="2"/>
              <a:buChar char="ü"/>
            </a:pPr>
            <a:r>
              <a:rPr lang="en-US" dirty="0" smtClean="0"/>
              <a:t>Know two key threats to ethics.</a:t>
            </a:r>
          </a:p>
          <a:p>
            <a:pPr lvl="1">
              <a:buFont typeface="Wingdings" charset="2"/>
              <a:buChar char="ü"/>
            </a:pPr>
            <a:r>
              <a:rPr lang="en-US" dirty="0" smtClean="0"/>
              <a:t>Relativism </a:t>
            </a:r>
          </a:p>
          <a:p>
            <a:pPr lvl="2">
              <a:buFont typeface="Wingdings" charset="2"/>
              <a:buChar char="ü"/>
            </a:pPr>
            <a:r>
              <a:rPr lang="en-US" dirty="0" smtClean="0"/>
              <a:t>Arguments For</a:t>
            </a:r>
          </a:p>
          <a:p>
            <a:pPr lvl="2">
              <a:buFont typeface="Wingdings" charset="2"/>
              <a:buChar char="ü"/>
            </a:pPr>
            <a:r>
              <a:rPr lang="en-US" dirty="0" smtClean="0"/>
              <a:t>Arguments Against / Criticisms</a:t>
            </a:r>
          </a:p>
          <a:p>
            <a:pPr lvl="1">
              <a:buFont typeface="Wingdings" charset="2"/>
              <a:buChar char="ü"/>
            </a:pPr>
            <a:r>
              <a:rPr lang="en-US" dirty="0" smtClean="0"/>
              <a:t>Self-interest theory</a:t>
            </a:r>
          </a:p>
          <a:p>
            <a:pPr lvl="2">
              <a:buFont typeface="Wingdings" charset="2"/>
              <a:buChar char="ü"/>
            </a:pPr>
            <a:r>
              <a:rPr lang="en-US" dirty="0" smtClean="0"/>
              <a:t>Arguments For</a:t>
            </a:r>
          </a:p>
          <a:p>
            <a:pPr lvl="2">
              <a:buFont typeface="Wingdings" charset="2"/>
              <a:buChar char="ü"/>
            </a:pPr>
            <a:r>
              <a:rPr lang="en-US" dirty="0" smtClean="0"/>
              <a:t>Arguments Against / Criticisms</a:t>
            </a:r>
          </a:p>
          <a:p>
            <a:pPr>
              <a:buFont typeface="Wingdings" charset="2"/>
              <a:buChar char="q"/>
            </a:pPr>
            <a:r>
              <a:rPr lang="en-US" dirty="0" smtClean="0"/>
              <a:t>Understand three theories of ethics:</a:t>
            </a:r>
          </a:p>
          <a:p>
            <a:pPr lvl="1">
              <a:buFont typeface="Wingdings" charset="2"/>
              <a:buChar char="ü"/>
            </a:pPr>
            <a:r>
              <a:rPr lang="en-US" dirty="0" smtClean="0"/>
              <a:t>Religious Ethics</a:t>
            </a:r>
          </a:p>
          <a:p>
            <a:pPr lvl="1">
              <a:buFont typeface="Wingdings" charset="2"/>
              <a:buChar char="ü"/>
            </a:pPr>
            <a:r>
              <a:rPr lang="en-US" dirty="0" smtClean="0"/>
              <a:t>Duty Ethics</a:t>
            </a:r>
          </a:p>
          <a:p>
            <a:pPr lvl="1">
              <a:buFont typeface="Wingdings" charset="2"/>
              <a:buChar char="q"/>
            </a:pPr>
            <a:r>
              <a:rPr lang="en-US" dirty="0" smtClean="0"/>
              <a:t>Utilitarianism</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Utilitarianism</a:t>
            </a:r>
            <a:endParaRPr lang="en-US" dirty="0"/>
          </a:p>
        </p:txBody>
      </p:sp>
      <p:sp>
        <p:nvSpPr>
          <p:cNvPr id="3" name="Content Placeholder 2"/>
          <p:cNvSpPr>
            <a:spLocks noGrp="1"/>
          </p:cNvSpPr>
          <p:nvPr>
            <p:ph idx="1"/>
          </p:nvPr>
        </p:nvSpPr>
        <p:spPr/>
        <p:txBody>
          <a:bodyPr>
            <a:normAutofit lnSpcReduction="10000"/>
          </a:bodyPr>
          <a:lstStyle/>
          <a:p>
            <a:r>
              <a:rPr lang="en-US" dirty="0" smtClean="0"/>
              <a:t>One and only one “supreme moral principle” – </a:t>
            </a:r>
            <a:r>
              <a:rPr lang="en-US" b="1" dirty="0" smtClean="0"/>
              <a:t>We should seek the greatest happiness for the greatest number. </a:t>
            </a:r>
            <a:r>
              <a:rPr lang="en-US" dirty="0" smtClean="0"/>
              <a:t> -or- “Maximize Happiness”. </a:t>
            </a:r>
          </a:p>
          <a:p>
            <a:r>
              <a:rPr lang="en-US" dirty="0" smtClean="0"/>
              <a:t>Jeremy Bentham + John Stuart Mill (Early 19</a:t>
            </a:r>
            <a:r>
              <a:rPr lang="en-US" baseline="30000" dirty="0" smtClean="0"/>
              <a:t>th</a:t>
            </a:r>
            <a:r>
              <a:rPr lang="en-US" dirty="0" smtClean="0"/>
              <a:t> C)</a:t>
            </a:r>
          </a:p>
          <a:p>
            <a:pPr lvl="1"/>
            <a:r>
              <a:rPr lang="en-US" dirty="0" smtClean="0"/>
              <a:t>Wanted to make ethics a “scientific” pursuit. </a:t>
            </a:r>
          </a:p>
          <a:p>
            <a:pPr lvl="1"/>
            <a:r>
              <a:rPr lang="en-US" dirty="0" smtClean="0"/>
              <a:t>Followed after Newton who built on the principle of gravity. </a:t>
            </a:r>
          </a:p>
          <a:p>
            <a:r>
              <a:rPr lang="en-US" dirty="0" smtClean="0"/>
              <a:t>What is happiness? </a:t>
            </a:r>
          </a:p>
          <a:p>
            <a:pPr lvl="1"/>
            <a:r>
              <a:rPr lang="en-US" dirty="0" smtClean="0"/>
              <a:t>The sum of pleasures. To get a “happy” life, one must maximize pleasures and minimize pain. </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Oval 3"/>
          <p:cNvSpPr/>
          <p:nvPr/>
        </p:nvSpPr>
        <p:spPr>
          <a:xfrm>
            <a:off x="2057400" y="1143000"/>
            <a:ext cx="4724400" cy="4572000"/>
          </a:xfrm>
          <a:prstGeom prst="ellipse">
            <a:avLst/>
          </a:prstGeom>
          <a:gradFill flip="none" rotWithShape="1">
            <a:gsLst>
              <a:gs pos="50000">
                <a:schemeClr val="bg1">
                  <a:lumMod val="50000"/>
                </a:schemeClr>
              </a:gs>
              <a:gs pos="51000">
                <a:schemeClr val="bg1"/>
              </a:gs>
            </a:gsLst>
            <a:lin ang="0" scaled="1"/>
            <a:tileRect/>
          </a:gradFill>
          <a:ln w="7620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200400" y="1981200"/>
            <a:ext cx="2438400" cy="1077218"/>
          </a:xfrm>
          <a:prstGeom prst="rect">
            <a:avLst/>
          </a:prstGeom>
          <a:noFill/>
        </p:spPr>
        <p:txBody>
          <a:bodyPr wrap="square" rtlCol="0">
            <a:spAutoFit/>
          </a:bodyPr>
          <a:lstStyle/>
          <a:p>
            <a:pPr algn="ctr"/>
            <a:r>
              <a:rPr lang="en-US" sz="3200" b="1" dirty="0" smtClean="0">
                <a:solidFill>
                  <a:srgbClr val="3366FF"/>
                </a:solidFill>
                <a:latin typeface="AppleGothic"/>
                <a:ea typeface="AppleGothic"/>
                <a:cs typeface="AppleGothic"/>
              </a:rPr>
              <a:t>Bolex </a:t>
            </a:r>
          </a:p>
          <a:p>
            <a:pPr algn="ctr"/>
            <a:r>
              <a:rPr lang="en-US" sz="3200" b="1" dirty="0" smtClean="0">
                <a:solidFill>
                  <a:schemeClr val="accent2">
                    <a:lumMod val="90000"/>
                    <a:lumOff val="10000"/>
                  </a:schemeClr>
                </a:solidFill>
              </a:rPr>
              <a:t>Utilitometers</a:t>
            </a:r>
            <a:endParaRPr lang="en-US" sz="3200" b="1" dirty="0">
              <a:solidFill>
                <a:schemeClr val="accent2">
                  <a:lumMod val="90000"/>
                  <a:lumOff val="10000"/>
                </a:schemeClr>
              </a:solidFill>
            </a:endParaRPr>
          </a:p>
        </p:txBody>
      </p:sp>
      <p:sp>
        <p:nvSpPr>
          <p:cNvPr id="6" name="TextBox 5"/>
          <p:cNvSpPr txBox="1"/>
          <p:nvPr/>
        </p:nvSpPr>
        <p:spPr>
          <a:xfrm>
            <a:off x="4191000" y="952381"/>
            <a:ext cx="914400" cy="800219"/>
          </a:xfrm>
          <a:prstGeom prst="rect">
            <a:avLst/>
          </a:prstGeom>
          <a:noFill/>
        </p:spPr>
        <p:txBody>
          <a:bodyPr wrap="square" rtlCol="0">
            <a:spAutoFit/>
          </a:bodyPr>
          <a:lstStyle/>
          <a:p>
            <a:r>
              <a:rPr lang="en-US" sz="4600" dirty="0" smtClean="0"/>
              <a:t>0</a:t>
            </a:r>
            <a:endParaRPr lang="en-US" sz="4600" dirty="0"/>
          </a:p>
        </p:txBody>
      </p:sp>
      <p:sp>
        <p:nvSpPr>
          <p:cNvPr id="7" name="TextBox 6"/>
          <p:cNvSpPr txBox="1"/>
          <p:nvPr/>
        </p:nvSpPr>
        <p:spPr>
          <a:xfrm>
            <a:off x="6019800" y="3009781"/>
            <a:ext cx="914400" cy="800219"/>
          </a:xfrm>
          <a:prstGeom prst="rect">
            <a:avLst/>
          </a:prstGeom>
          <a:noFill/>
        </p:spPr>
        <p:txBody>
          <a:bodyPr wrap="square" rtlCol="0">
            <a:spAutoFit/>
          </a:bodyPr>
          <a:lstStyle/>
          <a:p>
            <a:r>
              <a:rPr lang="en-US" sz="4600" dirty="0" smtClean="0"/>
              <a:t>50</a:t>
            </a:r>
            <a:endParaRPr lang="en-US" sz="4600" dirty="0"/>
          </a:p>
        </p:txBody>
      </p:sp>
      <p:sp>
        <p:nvSpPr>
          <p:cNvPr id="8" name="TextBox 7"/>
          <p:cNvSpPr txBox="1"/>
          <p:nvPr/>
        </p:nvSpPr>
        <p:spPr>
          <a:xfrm>
            <a:off x="3733800" y="4191000"/>
            <a:ext cx="1447800" cy="1508105"/>
          </a:xfrm>
          <a:prstGeom prst="rect">
            <a:avLst/>
          </a:prstGeom>
          <a:noFill/>
        </p:spPr>
        <p:txBody>
          <a:bodyPr wrap="square" rtlCol="0">
            <a:spAutoFit/>
          </a:bodyPr>
          <a:lstStyle/>
          <a:p>
            <a:pPr algn="ctr"/>
            <a:r>
              <a:rPr lang="en-US" sz="4600" dirty="0" smtClean="0"/>
              <a:t>-/+</a:t>
            </a:r>
          </a:p>
          <a:p>
            <a:pPr algn="ctr"/>
            <a:r>
              <a:rPr lang="en-US" sz="4600" dirty="0" smtClean="0"/>
              <a:t>100</a:t>
            </a:r>
            <a:endParaRPr lang="en-US" sz="4600" dirty="0"/>
          </a:p>
        </p:txBody>
      </p:sp>
      <p:sp>
        <p:nvSpPr>
          <p:cNvPr id="9" name="TextBox 8"/>
          <p:cNvSpPr txBox="1"/>
          <p:nvPr/>
        </p:nvSpPr>
        <p:spPr>
          <a:xfrm>
            <a:off x="2057400" y="3162181"/>
            <a:ext cx="914400" cy="800219"/>
          </a:xfrm>
          <a:prstGeom prst="rect">
            <a:avLst/>
          </a:prstGeom>
          <a:noFill/>
        </p:spPr>
        <p:txBody>
          <a:bodyPr wrap="square" rtlCol="0">
            <a:spAutoFit/>
          </a:bodyPr>
          <a:lstStyle/>
          <a:p>
            <a:r>
              <a:rPr lang="en-US" sz="4600" dirty="0" smtClean="0"/>
              <a:t>-50</a:t>
            </a:r>
            <a:endParaRPr lang="en-US" sz="4600" dirty="0"/>
          </a:p>
        </p:txBody>
      </p:sp>
      <p:sp>
        <p:nvSpPr>
          <p:cNvPr id="10" name="TextBox 9"/>
          <p:cNvSpPr txBox="1"/>
          <p:nvPr/>
        </p:nvSpPr>
        <p:spPr>
          <a:xfrm>
            <a:off x="5486400" y="4228981"/>
            <a:ext cx="914400" cy="800219"/>
          </a:xfrm>
          <a:prstGeom prst="rect">
            <a:avLst/>
          </a:prstGeom>
          <a:noFill/>
        </p:spPr>
        <p:txBody>
          <a:bodyPr wrap="square" rtlCol="0">
            <a:spAutoFit/>
          </a:bodyPr>
          <a:lstStyle/>
          <a:p>
            <a:r>
              <a:rPr lang="en-US" sz="4600" dirty="0" smtClean="0"/>
              <a:t>75</a:t>
            </a:r>
            <a:endParaRPr lang="en-US" sz="4600" dirty="0"/>
          </a:p>
        </p:txBody>
      </p:sp>
      <p:sp>
        <p:nvSpPr>
          <p:cNvPr id="11" name="TextBox 10"/>
          <p:cNvSpPr txBox="1"/>
          <p:nvPr/>
        </p:nvSpPr>
        <p:spPr>
          <a:xfrm>
            <a:off x="2743200" y="4267200"/>
            <a:ext cx="914400" cy="800219"/>
          </a:xfrm>
          <a:prstGeom prst="rect">
            <a:avLst/>
          </a:prstGeom>
          <a:noFill/>
        </p:spPr>
        <p:txBody>
          <a:bodyPr wrap="square" rtlCol="0">
            <a:spAutoFit/>
          </a:bodyPr>
          <a:lstStyle/>
          <a:p>
            <a:r>
              <a:rPr lang="en-US" sz="4600" dirty="0" smtClean="0"/>
              <a:t>-75</a:t>
            </a:r>
            <a:endParaRPr lang="en-US" sz="4600" dirty="0"/>
          </a:p>
        </p:txBody>
      </p:sp>
      <p:cxnSp>
        <p:nvCxnSpPr>
          <p:cNvPr id="13" name="Straight Arrow Connector 12"/>
          <p:cNvCxnSpPr/>
          <p:nvPr/>
        </p:nvCxnSpPr>
        <p:spPr>
          <a:xfrm>
            <a:off x="4495800" y="3276600"/>
            <a:ext cx="1219200" cy="1105019"/>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4343400" y="3085981"/>
            <a:ext cx="228600" cy="2668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2362200" y="6260068"/>
            <a:ext cx="7315200" cy="369332"/>
          </a:xfrm>
          <a:prstGeom prst="rect">
            <a:avLst/>
          </a:prstGeom>
          <a:noFill/>
        </p:spPr>
        <p:txBody>
          <a:bodyPr wrap="square" rtlCol="0">
            <a:spAutoFit/>
          </a:bodyPr>
          <a:lstStyle/>
          <a:p>
            <a:r>
              <a:rPr lang="en-US" dirty="0" smtClean="0"/>
              <a:t>The Gross National Happiness Factor (GNH)</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03238"/>
            <a:ext cx="8153400" cy="868362"/>
          </a:xfrm>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The BEST world = The world where the most number of people are happy and not in “pain”</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Arguments for Utilitarianism</a:t>
            </a:r>
            <a:endParaRPr lang="en-US" dirty="0"/>
          </a:p>
        </p:txBody>
      </p:sp>
      <p:sp>
        <p:nvSpPr>
          <p:cNvPr id="3" name="Content Placeholder 2"/>
          <p:cNvSpPr>
            <a:spLocks noGrp="1"/>
          </p:cNvSpPr>
          <p:nvPr>
            <p:ph idx="1"/>
          </p:nvPr>
        </p:nvSpPr>
        <p:spPr>
          <a:xfrm>
            <a:off x="914400" y="1735138"/>
            <a:ext cx="7848600" cy="5122862"/>
          </a:xfrm>
        </p:spPr>
        <p:txBody>
          <a:bodyPr>
            <a:normAutofit fontScale="92500" lnSpcReduction="10000"/>
          </a:bodyPr>
          <a:lstStyle/>
          <a:p>
            <a:r>
              <a:rPr lang="en-US" dirty="0" smtClean="0"/>
              <a:t>This provides a simple a coherent method for determining ethics. It doesn’t get caught up on the ethical problems the way Duty Ethics does. </a:t>
            </a:r>
          </a:p>
          <a:p>
            <a:r>
              <a:rPr lang="en-US" dirty="0" smtClean="0"/>
              <a:t>Considered “democratic”. Each person can choose what makes him or her most happy, and everybody is considered in the “GNH” factor.</a:t>
            </a:r>
          </a:p>
          <a:p>
            <a:r>
              <a:rPr lang="en-US" dirty="0" smtClean="0"/>
              <a:t>It is rational because it takes into account both short and long-term consequences (e.g. smoking is bad…)</a:t>
            </a:r>
          </a:p>
          <a:p>
            <a:r>
              <a:rPr lang="en-US" dirty="0" smtClean="0"/>
              <a:t>It could be considered “egalitarian” in that it can, for example, be justified in redistributing money. Because a dollar is worth more to a poor person than a rich person, taking a few dollars from the rich person causes little pain them and much gain for the poor. The GNH would go up!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3613" cy="868362"/>
          </a:xfrm>
        </p:spPr>
        <p:txBody>
          <a:bodyPr/>
          <a:lstStyle/>
          <a:p>
            <a:r>
              <a:rPr lang="en-US" dirty="0" smtClean="0"/>
              <a:t>Our Objectives</a:t>
            </a:r>
            <a:endParaRPr lang="en-US" dirty="0"/>
          </a:p>
        </p:txBody>
      </p:sp>
      <p:sp>
        <p:nvSpPr>
          <p:cNvPr id="3" name="Content Placeholder 2"/>
          <p:cNvSpPr>
            <a:spLocks noGrp="1"/>
          </p:cNvSpPr>
          <p:nvPr>
            <p:ph idx="1"/>
          </p:nvPr>
        </p:nvSpPr>
        <p:spPr>
          <a:xfrm>
            <a:off x="914400" y="868362"/>
            <a:ext cx="7620000" cy="5989638"/>
          </a:xfrm>
        </p:spPr>
        <p:txBody>
          <a:bodyPr>
            <a:normAutofit/>
          </a:bodyPr>
          <a:lstStyle/>
          <a:p>
            <a:pPr>
              <a:buFont typeface="Wingdings" charset="2"/>
              <a:buChar char="q"/>
            </a:pPr>
            <a:r>
              <a:rPr lang="en-US" dirty="0" smtClean="0"/>
              <a:t>Define is the nature of ethics.</a:t>
            </a:r>
          </a:p>
          <a:p>
            <a:pPr>
              <a:buFont typeface="Wingdings" charset="2"/>
              <a:buChar char="q"/>
            </a:pPr>
            <a:r>
              <a:rPr lang="en-US" dirty="0" smtClean="0"/>
              <a:t>Analyze ethical reasoning.</a:t>
            </a:r>
          </a:p>
          <a:p>
            <a:pPr>
              <a:buFont typeface="Wingdings" charset="2"/>
              <a:buChar char="q"/>
            </a:pPr>
            <a:r>
              <a:rPr lang="en-US" dirty="0" smtClean="0"/>
              <a:t>Know two key threats to ethics.</a:t>
            </a:r>
          </a:p>
          <a:p>
            <a:pPr lvl="1">
              <a:buFont typeface="Wingdings" charset="2"/>
              <a:buChar char="q"/>
            </a:pPr>
            <a:r>
              <a:rPr lang="en-US" dirty="0" smtClean="0"/>
              <a:t>Relativism </a:t>
            </a:r>
          </a:p>
          <a:p>
            <a:pPr lvl="2">
              <a:buFont typeface="Wingdings" charset="2"/>
              <a:buChar char="q"/>
            </a:pPr>
            <a:r>
              <a:rPr lang="en-US" dirty="0" smtClean="0"/>
              <a:t>Arguments For</a:t>
            </a:r>
          </a:p>
          <a:p>
            <a:pPr lvl="2">
              <a:buFont typeface="Wingdings" charset="2"/>
              <a:buChar char="q"/>
            </a:pPr>
            <a:r>
              <a:rPr lang="en-US" dirty="0" smtClean="0"/>
              <a:t>Arguments Against / Criticisms</a:t>
            </a:r>
          </a:p>
          <a:p>
            <a:pPr lvl="1">
              <a:buFont typeface="Wingdings" charset="2"/>
              <a:buChar char="q"/>
            </a:pPr>
            <a:r>
              <a:rPr lang="en-US" dirty="0" smtClean="0"/>
              <a:t>Self-interest theory</a:t>
            </a:r>
          </a:p>
          <a:p>
            <a:pPr lvl="2">
              <a:buFont typeface="Wingdings" charset="2"/>
              <a:buChar char="q"/>
            </a:pPr>
            <a:r>
              <a:rPr lang="en-US" dirty="0" smtClean="0"/>
              <a:t>Arguments For</a:t>
            </a:r>
          </a:p>
          <a:p>
            <a:pPr lvl="2">
              <a:buFont typeface="Wingdings" charset="2"/>
              <a:buChar char="q"/>
            </a:pPr>
            <a:r>
              <a:rPr lang="en-US" dirty="0" smtClean="0"/>
              <a:t>Arguments Against / Criticisms</a:t>
            </a:r>
          </a:p>
          <a:p>
            <a:pPr>
              <a:buFont typeface="Wingdings" charset="2"/>
              <a:buChar char="q"/>
            </a:pPr>
            <a:r>
              <a:rPr lang="en-US" dirty="0" smtClean="0"/>
              <a:t>Understand three theories of ethics:</a:t>
            </a:r>
          </a:p>
          <a:p>
            <a:pPr lvl="1">
              <a:buFont typeface="Wingdings" charset="2"/>
              <a:buChar char="q"/>
            </a:pPr>
            <a:r>
              <a:rPr lang="en-US" dirty="0" smtClean="0"/>
              <a:t>Religious Ethics</a:t>
            </a:r>
          </a:p>
          <a:p>
            <a:pPr lvl="1">
              <a:buFont typeface="Wingdings" charset="2"/>
              <a:buChar char="q"/>
            </a:pPr>
            <a:r>
              <a:rPr lang="en-US" dirty="0" smtClean="0"/>
              <a:t>Duty Ethics</a:t>
            </a:r>
          </a:p>
          <a:p>
            <a:pPr lvl="1">
              <a:buFont typeface="Wingdings" charset="2"/>
              <a:buChar char="q"/>
            </a:pPr>
            <a:r>
              <a:rPr lang="en-US" dirty="0" smtClean="0"/>
              <a:t>Utilitarianism</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Groups:</a:t>
            </a:r>
            <a:endParaRPr lang="en-US" dirty="0"/>
          </a:p>
        </p:txBody>
      </p:sp>
      <p:sp>
        <p:nvSpPr>
          <p:cNvPr id="3" name="Content Placeholder 2"/>
          <p:cNvSpPr>
            <a:spLocks noGrp="1"/>
          </p:cNvSpPr>
          <p:nvPr>
            <p:ph idx="1"/>
          </p:nvPr>
        </p:nvSpPr>
        <p:spPr/>
        <p:txBody>
          <a:bodyPr/>
          <a:lstStyle/>
          <a:p>
            <a:endParaRPr lang="en-US" b="1" dirty="0" smtClean="0"/>
          </a:p>
          <a:p>
            <a:r>
              <a:rPr lang="en-US" b="1" dirty="0" smtClean="0"/>
              <a:t>Analyze: </a:t>
            </a:r>
            <a:r>
              <a:rPr lang="en-US" dirty="0" smtClean="0"/>
              <a:t>what would be the position a Utilitarian would take on the following actions. </a:t>
            </a:r>
          </a:p>
          <a:p>
            <a:pPr lvl="1"/>
            <a:r>
              <a:rPr lang="en-US" dirty="0" smtClean="0"/>
              <a:t>Eating Ice-cream every day. </a:t>
            </a:r>
          </a:p>
          <a:p>
            <a:pPr lvl="1"/>
            <a:r>
              <a:rPr lang="en-US" dirty="0" smtClean="0"/>
              <a:t>Wearing seatbelts in cars. </a:t>
            </a:r>
          </a:p>
          <a:p>
            <a:pPr lvl="1"/>
            <a:r>
              <a:rPr lang="en-US" dirty="0" smtClean="0"/>
              <a:t>Forcing a reluctant child to learn piano.</a:t>
            </a:r>
          </a:p>
          <a:p>
            <a:pPr lvl="1"/>
            <a:r>
              <a:rPr lang="en-US" dirty="0" smtClean="0"/>
              <a:t>Voluntary euthanasia</a:t>
            </a:r>
          </a:p>
          <a:p>
            <a:pPr lvl="1"/>
            <a:endParaRPr lang="en-US" dirty="0" smtClean="0"/>
          </a:p>
          <a:p>
            <a:pPr lvl="1">
              <a:buNone/>
            </a:pPr>
            <a:r>
              <a:rPr lang="en-US" dirty="0" smtClean="0"/>
              <a:t> </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Practical </a:t>
            </a:r>
            <a:br>
              <a:rPr lang="en-US" b="1" dirty="0" smtClean="0"/>
            </a:br>
            <a:r>
              <a:rPr lang="en-US" dirty="0" smtClean="0"/>
              <a:t>Criticisms of Utilitarianism</a:t>
            </a:r>
            <a:endParaRPr lang="en-US" dirty="0"/>
          </a:p>
        </p:txBody>
      </p:sp>
      <p:sp>
        <p:nvSpPr>
          <p:cNvPr id="3" name="Content Placeholder 2"/>
          <p:cNvSpPr>
            <a:spLocks noGrp="1"/>
          </p:cNvSpPr>
          <p:nvPr>
            <p:ph idx="1"/>
          </p:nvPr>
        </p:nvSpPr>
        <p:spPr/>
        <p:txBody>
          <a:bodyPr/>
          <a:lstStyle/>
          <a:p>
            <a:r>
              <a:rPr lang="en-US" b="1" dirty="0" smtClean="0"/>
              <a:t>There is no single system for measuring happiness</a:t>
            </a:r>
            <a:r>
              <a:rPr lang="en-US" dirty="0" smtClean="0"/>
              <a:t>. When we talk about the “sum of happiness” we must be referring to the same thing. </a:t>
            </a:r>
          </a:p>
          <a:p>
            <a:r>
              <a:rPr lang="en-US" b="1" dirty="0" smtClean="0"/>
              <a:t>We can’t know the consequences of our actions ahead of time. </a:t>
            </a:r>
            <a:r>
              <a:rPr lang="en-US" dirty="0" smtClean="0"/>
              <a:t>So, we are forced to make decisions looking at the short term, which may eventually prove to have been the “wrong decision” in terms of pain, in the long-term. </a:t>
            </a:r>
          </a:p>
          <a:p>
            <a:pPr lvl="1"/>
            <a:r>
              <a:rPr lang="en-US" b="1" dirty="0" smtClean="0"/>
              <a:t>E.g. Roland Dahl’s “Genesis and Catastrophe” </a:t>
            </a:r>
            <a:endParaRPr lang="en-US" b="1"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Theoretical</a:t>
            </a:r>
            <a:br>
              <a:rPr lang="en-US" b="1" dirty="0" smtClean="0"/>
            </a:br>
            <a:r>
              <a:rPr lang="en-US" dirty="0" smtClean="0"/>
              <a:t>Criticisms of Utilitarianism</a:t>
            </a:r>
            <a:endParaRPr lang="en-US" dirty="0"/>
          </a:p>
        </p:txBody>
      </p:sp>
      <p:sp>
        <p:nvSpPr>
          <p:cNvPr id="3" name="Content Placeholder 2"/>
          <p:cNvSpPr>
            <a:spLocks noGrp="1"/>
          </p:cNvSpPr>
          <p:nvPr>
            <p:ph idx="1"/>
          </p:nvPr>
        </p:nvSpPr>
        <p:spPr>
          <a:xfrm>
            <a:off x="914400" y="1735138"/>
            <a:ext cx="7313613" cy="4437062"/>
          </a:xfrm>
        </p:spPr>
        <p:txBody>
          <a:bodyPr>
            <a:normAutofit lnSpcReduction="10000"/>
          </a:bodyPr>
          <a:lstStyle/>
          <a:p>
            <a:r>
              <a:rPr lang="en-US" b="1" dirty="0" smtClean="0"/>
              <a:t>Not all pleasures are “good”</a:t>
            </a:r>
            <a:r>
              <a:rPr lang="en-US" dirty="0" smtClean="0"/>
              <a:t>. </a:t>
            </a:r>
          </a:p>
          <a:p>
            <a:pPr lvl="1"/>
            <a:r>
              <a:rPr lang="en-US" dirty="0" smtClean="0"/>
              <a:t>A thug may get pleasure out of mugging someone.</a:t>
            </a:r>
          </a:p>
          <a:p>
            <a:pPr lvl="1"/>
            <a:r>
              <a:rPr lang="en-US" dirty="0" smtClean="0"/>
              <a:t>A sadist and a masochist may both get pleasure out of the sadist beating the masochist up, but… </a:t>
            </a:r>
          </a:p>
          <a:p>
            <a:r>
              <a:rPr lang="en-US" b="1" dirty="0" smtClean="0"/>
              <a:t>It is better to judge a person by the motives than the consequences of their choices. </a:t>
            </a:r>
            <a:r>
              <a:rPr lang="en-US" dirty="0" smtClean="0"/>
              <a:t> </a:t>
            </a:r>
          </a:p>
          <a:p>
            <a:r>
              <a:rPr lang="en-US" b="1" dirty="0" smtClean="0"/>
              <a:t>Does not account for obligations and rights</a:t>
            </a:r>
            <a:r>
              <a:rPr lang="en-US" dirty="0" smtClean="0"/>
              <a:t>. </a:t>
            </a:r>
          </a:p>
          <a:p>
            <a:pPr lvl="1"/>
            <a:r>
              <a:rPr lang="en-US" dirty="0" smtClean="0"/>
              <a:t>Imagine “Smith” the orphan in a hospital for a minor eye surgery… there are men on either side of him who are dying of Kidney and Heart failure respectively. Both of these men have families and children…</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a:t>
            </a:r>
            <a:endParaRPr lang="en-US" dirty="0"/>
          </a:p>
        </p:txBody>
      </p:sp>
      <p:sp>
        <p:nvSpPr>
          <p:cNvPr id="3" name="Content Placeholder 2"/>
          <p:cNvSpPr>
            <a:spLocks noGrp="1"/>
          </p:cNvSpPr>
          <p:nvPr>
            <p:ph idx="1"/>
          </p:nvPr>
        </p:nvSpPr>
        <p:spPr/>
        <p:txBody>
          <a:bodyPr/>
          <a:lstStyle/>
          <a:p>
            <a:r>
              <a:rPr lang="en-US" dirty="0" smtClean="0"/>
              <a:t>Jones is arrested for attempted murder. Smith is arrested for a successful murder. Everything about the plotting of these two murders was the same. </a:t>
            </a:r>
          </a:p>
          <a:p>
            <a:pPr lvl="1"/>
            <a:r>
              <a:rPr lang="en-US" dirty="0" smtClean="0"/>
              <a:t>Who should receive a harsher sentencing? </a:t>
            </a:r>
          </a:p>
          <a:p>
            <a:pPr lvl="2"/>
            <a:r>
              <a:rPr lang="en-US" dirty="0" smtClean="0"/>
              <a:t>Where would a Christian “religious ethics” person look to answer this question?</a:t>
            </a:r>
          </a:p>
          <a:p>
            <a:pPr lvl="2"/>
            <a:r>
              <a:rPr lang="en-US" dirty="0" smtClean="0"/>
              <a:t>What would the Kantian say?</a:t>
            </a:r>
          </a:p>
          <a:p>
            <a:pPr lvl="2"/>
            <a:r>
              <a:rPr lang="en-US" dirty="0" smtClean="0"/>
              <a:t>What would the Utilitarian say?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3613" cy="868362"/>
          </a:xfrm>
        </p:spPr>
        <p:txBody>
          <a:bodyPr/>
          <a:lstStyle/>
          <a:p>
            <a:r>
              <a:rPr lang="en-US" dirty="0" smtClean="0"/>
              <a:t>Our Objectives</a:t>
            </a:r>
            <a:endParaRPr lang="en-US" dirty="0"/>
          </a:p>
        </p:txBody>
      </p:sp>
      <p:sp>
        <p:nvSpPr>
          <p:cNvPr id="3" name="Content Placeholder 2"/>
          <p:cNvSpPr>
            <a:spLocks noGrp="1"/>
          </p:cNvSpPr>
          <p:nvPr>
            <p:ph idx="1"/>
          </p:nvPr>
        </p:nvSpPr>
        <p:spPr>
          <a:xfrm>
            <a:off x="914400" y="868362"/>
            <a:ext cx="7620000" cy="5989638"/>
          </a:xfrm>
        </p:spPr>
        <p:txBody>
          <a:bodyPr>
            <a:normAutofit/>
          </a:bodyPr>
          <a:lstStyle/>
          <a:p>
            <a:pPr>
              <a:buFont typeface="Wingdings" charset="2"/>
              <a:buChar char="ü"/>
            </a:pPr>
            <a:r>
              <a:rPr lang="en-US" dirty="0" smtClean="0"/>
              <a:t>Define is the nature of ethics.</a:t>
            </a:r>
          </a:p>
          <a:p>
            <a:pPr>
              <a:buFont typeface="Wingdings" charset="2"/>
              <a:buChar char="ü"/>
            </a:pPr>
            <a:r>
              <a:rPr lang="en-US" dirty="0" smtClean="0"/>
              <a:t>Analyze ethical reasoning.</a:t>
            </a:r>
          </a:p>
          <a:p>
            <a:pPr>
              <a:buFont typeface="Wingdings" charset="2"/>
              <a:buChar char="ü"/>
            </a:pPr>
            <a:r>
              <a:rPr lang="en-US" dirty="0" smtClean="0"/>
              <a:t>Know two key threats to ethics.</a:t>
            </a:r>
          </a:p>
          <a:p>
            <a:pPr lvl="1">
              <a:buFont typeface="Wingdings" charset="2"/>
              <a:buChar char="ü"/>
            </a:pPr>
            <a:r>
              <a:rPr lang="en-US" dirty="0" smtClean="0"/>
              <a:t>Relativism </a:t>
            </a:r>
          </a:p>
          <a:p>
            <a:pPr lvl="2">
              <a:buFont typeface="Wingdings" charset="2"/>
              <a:buChar char="ü"/>
            </a:pPr>
            <a:r>
              <a:rPr lang="en-US" dirty="0" smtClean="0"/>
              <a:t>Arguments For</a:t>
            </a:r>
          </a:p>
          <a:p>
            <a:pPr lvl="2">
              <a:buFont typeface="Wingdings" charset="2"/>
              <a:buChar char="ü"/>
            </a:pPr>
            <a:r>
              <a:rPr lang="en-US" dirty="0" smtClean="0"/>
              <a:t>Arguments Against / Criticisms</a:t>
            </a:r>
          </a:p>
          <a:p>
            <a:pPr lvl="1">
              <a:buFont typeface="Wingdings" charset="2"/>
              <a:buChar char="ü"/>
            </a:pPr>
            <a:r>
              <a:rPr lang="en-US" dirty="0" smtClean="0"/>
              <a:t>Self-interest theory</a:t>
            </a:r>
          </a:p>
          <a:p>
            <a:pPr lvl="2">
              <a:buFont typeface="Wingdings" charset="2"/>
              <a:buChar char="ü"/>
            </a:pPr>
            <a:r>
              <a:rPr lang="en-US" dirty="0" smtClean="0"/>
              <a:t>Arguments For</a:t>
            </a:r>
          </a:p>
          <a:p>
            <a:pPr lvl="2">
              <a:buFont typeface="Wingdings" charset="2"/>
              <a:buChar char="ü"/>
            </a:pPr>
            <a:r>
              <a:rPr lang="en-US" dirty="0" smtClean="0"/>
              <a:t>Arguments Against / Criticisms</a:t>
            </a:r>
          </a:p>
          <a:p>
            <a:pPr>
              <a:buFont typeface="Wingdings" charset="2"/>
              <a:buChar char="ü"/>
            </a:pPr>
            <a:r>
              <a:rPr lang="en-US" dirty="0" smtClean="0"/>
              <a:t>Understand three theories of ethics:</a:t>
            </a:r>
          </a:p>
          <a:p>
            <a:pPr lvl="1">
              <a:buFont typeface="Wingdings" charset="2"/>
              <a:buChar char="ü"/>
            </a:pPr>
            <a:r>
              <a:rPr lang="en-US" dirty="0" smtClean="0"/>
              <a:t>Religious Ethics</a:t>
            </a:r>
          </a:p>
          <a:p>
            <a:pPr lvl="1">
              <a:buFont typeface="Wingdings" charset="2"/>
              <a:buChar char="ü"/>
            </a:pPr>
            <a:r>
              <a:rPr lang="en-US" dirty="0" smtClean="0"/>
              <a:t>Duty Ethics</a:t>
            </a:r>
          </a:p>
          <a:p>
            <a:pPr lvl="1">
              <a:buFont typeface="Wingdings" charset="2"/>
              <a:buChar char="ü"/>
            </a:pPr>
            <a:r>
              <a:rPr lang="en-US" dirty="0" smtClean="0"/>
              <a:t>Utilitarianism</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Most Reasonable, Most Likely…</a:t>
            </a:r>
            <a:endParaRPr lang="en-US" dirty="0"/>
          </a:p>
        </p:txBody>
      </p:sp>
      <p:sp>
        <p:nvSpPr>
          <p:cNvPr id="3" name="Content Placeholder 2"/>
          <p:cNvSpPr>
            <a:spLocks noGrp="1"/>
          </p:cNvSpPr>
          <p:nvPr>
            <p:ph idx="1"/>
          </p:nvPr>
        </p:nvSpPr>
        <p:spPr>
          <a:xfrm>
            <a:off x="914400" y="1735138"/>
            <a:ext cx="7313613" cy="5122862"/>
          </a:xfrm>
        </p:spPr>
        <p:txBody>
          <a:bodyPr>
            <a:normAutofit fontScale="92500"/>
          </a:bodyPr>
          <a:lstStyle/>
          <a:p>
            <a:r>
              <a:rPr lang="en-US" dirty="0" smtClean="0"/>
              <a:t>These systems of ethics attempt to help illuminate the solutions to life’s ethical quandaries, but in the end we must each make the moral decisions that we are confronted with. </a:t>
            </a:r>
          </a:p>
          <a:p>
            <a:r>
              <a:rPr lang="en-US" dirty="0" smtClean="0"/>
              <a:t>The trouble is, we cannot ever know perfectly and objectively if we made “the right choice” in a situation, which causes paralyzing fear in many people, and causes them to over-structure ethics to give themselves a sense of confidence. </a:t>
            </a:r>
          </a:p>
          <a:p>
            <a:r>
              <a:rPr lang="en-US" dirty="0" smtClean="0"/>
              <a:t>Instead of that, perhaps we should instead seek to choose the path that seems most reasonable and most likely to be right, given our current knowledge and beliefs. Then accept the consequences that come of it and not beat ourselves up if we learn down the road that we were “wrong”.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this next </a:t>
            </a:r>
            <a:r>
              <a:rPr lang="en-US" dirty="0" err="1" smtClean="0"/>
              <a:t>activty</a:t>
            </a:r>
            <a:r>
              <a:rPr lang="en-US" dirty="0" smtClean="0"/>
              <a:t>…</a:t>
            </a:r>
            <a:endParaRPr lang="en-US" dirty="0"/>
          </a:p>
        </p:txBody>
      </p:sp>
      <p:sp>
        <p:nvSpPr>
          <p:cNvPr id="3" name="Content Placeholder 2"/>
          <p:cNvSpPr>
            <a:spLocks noGrp="1"/>
          </p:cNvSpPr>
          <p:nvPr>
            <p:ph idx="1"/>
          </p:nvPr>
        </p:nvSpPr>
        <p:spPr>
          <a:xfrm>
            <a:off x="914400" y="1735138"/>
            <a:ext cx="7313613" cy="4818062"/>
          </a:xfrm>
        </p:spPr>
        <p:txBody>
          <a:bodyPr>
            <a:normAutofit/>
          </a:bodyPr>
          <a:lstStyle/>
          <a:p>
            <a:r>
              <a:rPr lang="en-US" dirty="0" smtClean="0"/>
              <a:t>Make decisions, and note:</a:t>
            </a:r>
          </a:p>
          <a:p>
            <a:pPr>
              <a:buAutoNum type="arabicParenR"/>
            </a:pPr>
            <a:r>
              <a:rPr lang="en-US" dirty="0" smtClean="0"/>
              <a:t>What ways of knowing are used to come to your decision? </a:t>
            </a:r>
          </a:p>
          <a:p>
            <a:pPr>
              <a:buAutoNum type="arabicParenR"/>
            </a:pPr>
            <a:r>
              <a:rPr lang="en-US" dirty="0" smtClean="0"/>
              <a:t>What ethical “school” are you utilizing for this decision? </a:t>
            </a:r>
          </a:p>
          <a:p>
            <a:pPr>
              <a:buAutoNum type="arabicParenR"/>
            </a:pPr>
            <a:r>
              <a:rPr lang="en-US" dirty="0" smtClean="0"/>
              <a:t>What moral principle are you basing your decision on?</a:t>
            </a:r>
          </a:p>
          <a:p>
            <a:pPr>
              <a:buAutoNum type="arabicParenR"/>
            </a:pPr>
            <a:r>
              <a:rPr lang="en-US" dirty="0" smtClean="0"/>
              <a:t>Is this choice consistent with other choices you have made? </a:t>
            </a:r>
          </a:p>
          <a:p>
            <a:pPr>
              <a:buNone/>
            </a:pPr>
            <a:r>
              <a:rPr lang="en-US" dirty="0" smtClean="0"/>
              <a:t>http://</a:t>
            </a:r>
            <a:r>
              <a:rPr lang="en-US" dirty="0" err="1" smtClean="0"/>
              <a:t>www.philosophyexperiments.com/fatman</a:t>
            </a:r>
            <a:r>
              <a:rPr lang="en-US" dirty="0" smtClean="0"/>
              <a:t>/</a:t>
            </a:r>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Nature of Ethics</a:t>
            </a:r>
            <a:endParaRPr lang="en-US" dirty="0"/>
          </a:p>
        </p:txBody>
      </p:sp>
      <p:pic>
        <p:nvPicPr>
          <p:cNvPr id="6" name="Picture Placeholder 5" descr="ethics.jpg"/>
          <p:cNvPicPr>
            <a:picLocks noGrp="1" noChangeAspect="1"/>
          </p:cNvPicPr>
          <p:nvPr>
            <p:ph type="pic" sz="quarter" idx="15"/>
          </p:nvPr>
        </p:nvPicPr>
        <p:blipFill>
          <a:blip r:embed="rId2"/>
          <a:srcRect l="-21855" r="-21855"/>
          <a:stretch>
            <a:fillRect/>
          </a:stretch>
        </p:blipFill>
        <p:spPr/>
      </p:pic>
      <p:sp>
        <p:nvSpPr>
          <p:cNvPr id="3" name="Content Placeholder 2"/>
          <p:cNvSpPr>
            <a:spLocks noGrp="1"/>
          </p:cNvSpPr>
          <p:nvPr>
            <p:ph type="body" sz="half" idx="2"/>
          </p:nvPr>
        </p:nvSpPr>
        <p:spPr/>
        <p:txBody>
          <a:bodyPr/>
          <a:lstStyle/>
          <a:p>
            <a:r>
              <a:rPr lang="en-US" dirty="0" smtClean="0"/>
              <a:t>		Objective #1</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1599</TotalTime>
  <Words>6409</Words>
  <Application>Microsoft Macintosh PowerPoint</Application>
  <PresentationFormat>On-screen Show (4:3)</PresentationFormat>
  <Paragraphs>533</Paragraphs>
  <Slides>86</Slides>
  <Notes>0</Notes>
  <HiddenSlides>0</HiddenSlides>
  <MMClips>0</MMClips>
  <ScaleCrop>false</ScaleCrop>
  <HeadingPairs>
    <vt:vector size="4" baseType="variant">
      <vt:variant>
        <vt:lpstr>Design Template</vt:lpstr>
      </vt:variant>
      <vt:variant>
        <vt:i4>1</vt:i4>
      </vt:variant>
      <vt:variant>
        <vt:lpstr>Slide Titles</vt:lpstr>
      </vt:variant>
      <vt:variant>
        <vt:i4>86</vt:i4>
      </vt:variant>
    </vt:vector>
  </HeadingPairs>
  <TitlesOfParts>
    <vt:vector size="87" baseType="lpstr">
      <vt:lpstr>Inkwell</vt:lpstr>
      <vt:lpstr>Slide 1</vt:lpstr>
      <vt:lpstr>A Survey of Ethics</vt:lpstr>
      <vt:lpstr>Sticky Situation:</vt:lpstr>
      <vt:lpstr>Slide 4</vt:lpstr>
      <vt:lpstr>Slide 5</vt:lpstr>
      <vt:lpstr>After you have decided…</vt:lpstr>
      <vt:lpstr>Primary Question of Ethics:</vt:lpstr>
      <vt:lpstr>Our Objectives</vt:lpstr>
      <vt:lpstr>The Nature of Ethics</vt:lpstr>
      <vt:lpstr>Ethics as an are of Knowledge?</vt:lpstr>
      <vt:lpstr>A Simple Model</vt:lpstr>
      <vt:lpstr>What is the Moral Principle Being Used Here?</vt:lpstr>
      <vt:lpstr>Objective #1 in view:</vt:lpstr>
      <vt:lpstr>Our Objectives</vt:lpstr>
      <vt:lpstr>Analyzing Ethics</vt:lpstr>
      <vt:lpstr>Analyzing an Ethical Claim…</vt:lpstr>
      <vt:lpstr>A. Consistency</vt:lpstr>
      <vt:lpstr>To what extent do you believe the following to be morally inconsistent?</vt:lpstr>
      <vt:lpstr>B. Facts</vt:lpstr>
      <vt:lpstr>What facts, if any, are relevant to the following value-judgments?</vt:lpstr>
      <vt:lpstr>Disagreement About  Moral Principles… </vt:lpstr>
      <vt:lpstr>Objective #2 in view…</vt:lpstr>
      <vt:lpstr>Our Objectives</vt:lpstr>
      <vt:lpstr>Ethical Threats</vt:lpstr>
      <vt:lpstr>Moral Relativism </vt:lpstr>
      <vt:lpstr>Relativism Arguments</vt:lpstr>
      <vt:lpstr>A. Diversity Argument</vt:lpstr>
      <vt:lpstr>Which of the following would you say are morally wrong and which are just a matter of convention?</vt:lpstr>
      <vt:lpstr>B. Lack of Foundation Argument</vt:lpstr>
      <vt:lpstr>Is  Ought?</vt:lpstr>
      <vt:lpstr>Our Objectives</vt:lpstr>
      <vt:lpstr>Moral Relativism and ‘Tolerance’</vt:lpstr>
      <vt:lpstr>Arguments Against M.R.</vt:lpstr>
      <vt:lpstr>A. Core Values</vt:lpstr>
      <vt:lpstr>Outsiders vs. Insiders</vt:lpstr>
      <vt:lpstr>Activity:</vt:lpstr>
      <vt:lpstr>B. Intuitive Justification</vt:lpstr>
      <vt:lpstr>Our Objectives</vt:lpstr>
      <vt:lpstr>Self-Interest Theory</vt:lpstr>
      <vt:lpstr>Breaking it Down…</vt:lpstr>
      <vt:lpstr>A. Definitional Argument </vt:lpstr>
      <vt:lpstr>Contrast…</vt:lpstr>
      <vt:lpstr>Criticisms</vt:lpstr>
      <vt:lpstr>B. Evolutionary Argument</vt:lpstr>
      <vt:lpstr>Criticisms</vt:lpstr>
      <vt:lpstr>C. The Hidden Benefits Argument</vt:lpstr>
      <vt:lpstr>Criticism</vt:lpstr>
      <vt:lpstr>D. Fear of Punishment Argument</vt:lpstr>
      <vt:lpstr>Criticisms</vt:lpstr>
      <vt:lpstr>Self-Interest Conclusion</vt:lpstr>
      <vt:lpstr>Objective Three in View:</vt:lpstr>
      <vt:lpstr>Our Objectives</vt:lpstr>
      <vt:lpstr>Three Theories of Ethics</vt:lpstr>
      <vt:lpstr>Where are we?</vt:lpstr>
      <vt:lpstr>Three Theories of Ethics</vt:lpstr>
      <vt:lpstr>A. Religious Ethics</vt:lpstr>
      <vt:lpstr>Biblical Laws</vt:lpstr>
      <vt:lpstr>Criticism</vt:lpstr>
      <vt:lpstr>Criticism Rebutted </vt:lpstr>
      <vt:lpstr>Slide 60</vt:lpstr>
      <vt:lpstr>Things to Consider:</vt:lpstr>
      <vt:lpstr>Our Objectives</vt:lpstr>
      <vt:lpstr>B. Duty Ethics</vt:lpstr>
      <vt:lpstr>Activity:</vt:lpstr>
      <vt:lpstr>The Need for Objectivity</vt:lpstr>
      <vt:lpstr>Kant’s Approach</vt:lpstr>
      <vt:lpstr>Activity</vt:lpstr>
      <vt:lpstr>Special Pleading</vt:lpstr>
      <vt:lpstr>Value vs. Dignity</vt:lpstr>
      <vt:lpstr>Motives</vt:lpstr>
      <vt:lpstr>Comprehension Quiz</vt:lpstr>
      <vt:lpstr>Criticisms of Kant</vt:lpstr>
      <vt:lpstr>Criticisms of Kant (cont…)</vt:lpstr>
      <vt:lpstr>Follow Up Question</vt:lpstr>
      <vt:lpstr>Our Objectives</vt:lpstr>
      <vt:lpstr>Utilitarianism</vt:lpstr>
      <vt:lpstr>Slide 77</vt:lpstr>
      <vt:lpstr>        The BEST world = The world where the most number of people are happy and not in “pain”  </vt:lpstr>
      <vt:lpstr>Arguments for Utilitarianism</vt:lpstr>
      <vt:lpstr>In Groups:</vt:lpstr>
      <vt:lpstr>Practical  Criticisms of Utilitarianism</vt:lpstr>
      <vt:lpstr>Theoretical Criticisms of Utilitarianism</vt:lpstr>
      <vt:lpstr>Situation…</vt:lpstr>
      <vt:lpstr>Our Objectives</vt:lpstr>
      <vt:lpstr>Conclusion: Most Reasonable, Most Likely…</vt:lpstr>
      <vt:lpstr>In this next activty…</vt:lpstr>
    </vt:vector>
  </TitlesOfParts>
  <Company>Sekolah Pelita Harapan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Reprise</dc:title>
  <dc:creator>Eric Moore</dc:creator>
  <cp:lastModifiedBy>admin</cp:lastModifiedBy>
  <cp:revision>51</cp:revision>
  <dcterms:created xsi:type="dcterms:W3CDTF">2010-09-15T23:21:09Z</dcterms:created>
  <dcterms:modified xsi:type="dcterms:W3CDTF">2010-09-16T00:20:46Z</dcterms:modified>
</cp:coreProperties>
</file>